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58" r:id="rId7"/>
    <p:sldId id="260" r:id="rId8"/>
    <p:sldId id="261" r:id="rId9"/>
    <p:sldId id="262" r:id="rId10"/>
    <p:sldId id="259" r:id="rId11"/>
    <p:sldId id="263" r:id="rId12"/>
    <p:sldId id="266" r:id="rId13"/>
    <p:sldId id="265" r:id="rId14"/>
    <p:sldId id="267" r:id="rId15"/>
    <p:sldId id="272" r:id="rId16"/>
    <p:sldId id="271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/>
    <p:restoredTop sz="94687"/>
  </p:normalViewPr>
  <p:slideViewPr>
    <p:cSldViewPr snapToGrid="0" snapToObjects="1">
      <p:cViewPr varScale="1">
        <p:scale>
          <a:sx n="134" d="100"/>
          <a:sy n="134" d="100"/>
        </p:scale>
        <p:origin x="20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onnorb.freeshell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onnorb.freeshell.org/gasp/uc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66A8E-6A55-9A40-A594-8E954EABAB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Breit</a:t>
            </a:r>
            <a:r>
              <a:rPr lang="en-US" dirty="0"/>
              <a:t> Pauli R-MATRX for electron-impact excitation of ions.</a:t>
            </a:r>
            <a:br>
              <a:rPr lang="en-US" dirty="0"/>
            </a:br>
            <a:r>
              <a:rPr lang="en-US" dirty="0"/>
              <a:t>An example: He-like C</a:t>
            </a:r>
            <a:r>
              <a:rPr lang="en-US" baseline="30000" dirty="0"/>
              <a:t>4+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71584-0987-D244-B15D-7CBBF74F2C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Luis Fernández </a:t>
            </a:r>
            <a:r>
              <a:rPr lang="en-US" dirty="0" err="1"/>
              <a:t>Menchero</a:t>
            </a:r>
            <a:endParaRPr lang="en-US" dirty="0"/>
          </a:p>
          <a:p>
            <a:r>
              <a:rPr lang="en-US" dirty="0"/>
              <a:t>Queen’s University Belfast</a:t>
            </a:r>
          </a:p>
        </p:txBody>
      </p:sp>
    </p:spTree>
    <p:extLst>
      <p:ext uri="{BB962C8B-B14F-4D97-AF65-F5344CB8AC3E}">
        <p14:creationId xmlns:p14="http://schemas.microsoft.com/office/powerpoint/2010/main" val="4174950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A4C8D-C4CD-4046-BBCF-079EA28D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4A5FF-E921-014D-8C09-CA4130A1D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str</a:t>
            </a:r>
            <a:r>
              <a:rPr lang="en-US" dirty="0"/>
              <a:t> atomic structure radial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inner </a:t>
            </a:r>
            <a:r>
              <a:rPr lang="en-US" dirty="0"/>
              <a:t>inner region, exchange</a:t>
            </a: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nonx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/>
              <a:t>non exchange, inner and outer region</a:t>
            </a: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tcc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/>
              <a:t>Term Coupling Coefficients for ICFT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outer/1 </a:t>
            </a:r>
            <a:r>
              <a:rPr lang="en-US" dirty="0"/>
              <a:t>outer region, exchange fine mesh, resonances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outer/2 </a:t>
            </a:r>
            <a:r>
              <a:rPr lang="en-US" dirty="0"/>
              <a:t>outer region, exchange coarse mesh, above last threshold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born</a:t>
            </a:r>
            <a:r>
              <a:rPr lang="en-US" dirty="0"/>
              <a:t> Infinite energy limit</a:t>
            </a: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adas</a:t>
            </a:r>
            <a:r>
              <a:rPr lang="en-US" dirty="0"/>
              <a:t> convolution, from </a:t>
            </a:r>
            <a:r>
              <a:rPr lang="en-US" dirty="0">
                <a:latin typeface="Symbol" pitchFamily="2" charset="2"/>
              </a:rPr>
              <a:t>W</a:t>
            </a:r>
            <a:r>
              <a:rPr lang="en-US" dirty="0"/>
              <a:t>(E) to </a:t>
            </a:r>
            <a:r>
              <a:rPr lang="en-US" dirty="0" err="1">
                <a:latin typeface="Symbol" pitchFamily="2" charset="2"/>
              </a:rPr>
              <a:t>ϒ</a:t>
            </a:r>
            <a:r>
              <a:rPr lang="en-US" dirty="0"/>
              <a:t>(T)</a:t>
            </a:r>
          </a:p>
        </p:txBody>
      </p:sp>
    </p:spTree>
    <p:extLst>
      <p:ext uri="{BB962C8B-B14F-4D97-AF65-F5344CB8AC3E}">
        <p14:creationId xmlns:p14="http://schemas.microsoft.com/office/powerpoint/2010/main" val="399026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867F-8D55-E843-BD87-A66D6820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661B-9D9E-E148-829C-2CCCA6197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--inner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noninn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  <a:endParaRPr lang="en-US" dirty="0">
              <a:solidFill>
                <a:srgbClr val="0070C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dstg1</a:t>
            </a:r>
            <a:r>
              <a:rPr lang="en-US" dirty="0"/>
              <a:t> Continuum wave functions for L</a:t>
            </a: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dstg2</a:t>
            </a:r>
            <a:r>
              <a:rPr lang="en-US" dirty="0"/>
              <a:t> Target configurations and </a:t>
            </a:r>
            <a:r>
              <a:rPr lang="en-US" dirty="0" err="1"/>
              <a:t>LS</a:t>
            </a:r>
            <a:r>
              <a:rPr lang="en-US" dirty="0" err="1">
                <a:latin typeface="Symbol" pitchFamily="2" charset="2"/>
              </a:rPr>
              <a:t>p</a:t>
            </a:r>
            <a:r>
              <a:rPr lang="en-US" dirty="0"/>
              <a:t> terms, N+1 electron configurations, LS partial waves</a:t>
            </a:r>
          </a:p>
          <a:p>
            <a:r>
              <a:rPr lang="en-US" dirty="0" err="1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dstgjk</a:t>
            </a:r>
            <a:r>
              <a:rPr lang="en-US" dirty="0"/>
              <a:t> Target </a:t>
            </a:r>
            <a:r>
              <a:rPr lang="en-US" dirty="0" err="1"/>
              <a:t>J</a:t>
            </a:r>
            <a:r>
              <a:rPr lang="en-US" dirty="0" err="1">
                <a:latin typeface="Symbol" pitchFamily="2" charset="2"/>
              </a:rPr>
              <a:t>p</a:t>
            </a:r>
            <a:r>
              <a:rPr lang="en-US" dirty="0"/>
              <a:t> terms, N+1 electron </a:t>
            </a:r>
            <a:r>
              <a:rPr lang="en-US" dirty="0" err="1"/>
              <a:t>J</a:t>
            </a:r>
            <a:r>
              <a:rPr lang="en-US" dirty="0" err="1">
                <a:latin typeface="Symbol" pitchFamily="2" charset="2"/>
              </a:rPr>
              <a:t>p</a:t>
            </a:r>
            <a:r>
              <a:rPr lang="en-US" dirty="0"/>
              <a:t> partial waves, as recouple of LS PW</a:t>
            </a: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dstg3</a:t>
            </a:r>
            <a:r>
              <a:rPr lang="en-US" dirty="0"/>
              <a:t> Diagonalization of the Hamiltonian</a:t>
            </a:r>
          </a:p>
          <a:p>
            <a:endParaRPr lang="en-US" dirty="0"/>
          </a:p>
          <a:p>
            <a:r>
              <a:rPr lang="en-US" dirty="0"/>
              <a:t>Exchange: low angular momenta </a:t>
            </a:r>
            <a:r>
              <a:rPr lang="en-US" i="1" dirty="0"/>
              <a:t>J</a:t>
            </a:r>
            <a:r>
              <a:rPr lang="en-US" dirty="0"/>
              <a:t> = 0 – </a:t>
            </a:r>
            <a:r>
              <a:rPr lang="en-US" i="1" dirty="0" err="1"/>
              <a:t>J</a:t>
            </a:r>
            <a:r>
              <a:rPr lang="en-US" baseline="-25000" dirty="0" err="1"/>
              <a:t>ex</a:t>
            </a:r>
            <a:endParaRPr lang="en-US" baseline="-25000" dirty="0"/>
          </a:p>
          <a:p>
            <a:r>
              <a:rPr lang="en-US" dirty="0"/>
              <a:t>Non-exchange: high angular momenta </a:t>
            </a:r>
            <a:r>
              <a:rPr lang="en-US" i="1" dirty="0"/>
              <a:t>J</a:t>
            </a:r>
            <a:r>
              <a:rPr lang="en-US" dirty="0"/>
              <a:t> = </a:t>
            </a:r>
            <a:r>
              <a:rPr lang="en-US" i="1" dirty="0"/>
              <a:t>J</a:t>
            </a:r>
            <a:r>
              <a:rPr lang="en-US" baseline="-25000" dirty="0"/>
              <a:t>ex</a:t>
            </a:r>
            <a:r>
              <a:rPr lang="en-US" dirty="0"/>
              <a:t>+1 – </a:t>
            </a:r>
            <a:r>
              <a:rPr lang="en-US" i="1" dirty="0" err="1"/>
              <a:t>J</a:t>
            </a:r>
            <a:r>
              <a:rPr lang="en-US" baseline="-25000" dirty="0" err="1"/>
              <a:t>nx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394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88238-647F-BB44-871F-EE3F447D2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Outer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6740-F2BE-004D-9538-9A6AA9BE0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--outer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</a:p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nonout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  <a:endParaRPr lang="en-US" dirty="0">
              <a:solidFill>
                <a:srgbClr val="0070C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 err="1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dstgf</a:t>
            </a:r>
            <a:r>
              <a:rPr lang="en-US" dirty="0"/>
              <a:t>: parameters for the solution of the equations in the outer region</a:t>
            </a:r>
          </a:p>
          <a:p>
            <a:r>
              <a:rPr lang="en-US" dirty="0" err="1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dstgicf</a:t>
            </a:r>
            <a:r>
              <a:rPr lang="en-US" dirty="0"/>
              <a:t>: parameters for the transformation of </a:t>
            </a:r>
            <a:r>
              <a:rPr lang="en-US" i="1" dirty="0"/>
              <a:t>K</a:t>
            </a:r>
            <a:r>
              <a:rPr lang="en-US" dirty="0"/>
              <a:t> matrixes from LS to ICFT.</a:t>
            </a:r>
          </a:p>
          <a:p>
            <a:r>
              <a:rPr lang="en-US" dirty="0"/>
              <a:t>Exchange fine: resonance region, fine energy mesh, from first excitation threshold (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) to last excited included in the CC (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r>
              <a:rPr lang="en-US" dirty="0"/>
              <a:t>Exchange coarse: smooth region, from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dirty="0"/>
              <a:t> to the maximum energy calculated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/>
              <a:t>, usually about three times the ionization potential</a:t>
            </a:r>
          </a:p>
          <a:p>
            <a:r>
              <a:rPr lang="en-US" dirty="0"/>
              <a:t>Non exchange: free of resonances in the whole domain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/>
              <a:t>, only coarse mesh, and include top-up to </a:t>
            </a:r>
            <a:r>
              <a:rPr lang="en-US" i="1" dirty="0"/>
              <a:t>J</a:t>
            </a:r>
            <a:r>
              <a:rPr lang="en-US" dirty="0"/>
              <a:t> up to infinity.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29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8078-3902-A14F-B221-F37C5754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and adding </a:t>
            </a:r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OMEGA</a:t>
            </a:r>
            <a:r>
              <a:rPr lang="en-US" dirty="0"/>
              <a:t>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743D-2148-B641-A0D5-2A152D2D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--merge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  <a:endParaRPr lang="en-US" dirty="0">
              <a:solidFill>
                <a:srgbClr val="0070C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outer/1</a:t>
            </a:r>
            <a:r>
              <a:rPr lang="en-US" dirty="0"/>
              <a:t>: </a:t>
            </a:r>
            <a:r>
              <a:rPr lang="en-US" i="1" dirty="0"/>
              <a:t>J</a:t>
            </a:r>
            <a:r>
              <a:rPr lang="en-US" dirty="0"/>
              <a:t> = 0 – </a:t>
            </a:r>
            <a:r>
              <a:rPr lang="en-US" i="1" dirty="0" err="1"/>
              <a:t>J</a:t>
            </a:r>
            <a:r>
              <a:rPr lang="en-US" baseline="-25000" dirty="0" err="1"/>
              <a:t>ex</a:t>
            </a:r>
            <a:r>
              <a:rPr lang="en-US" dirty="0"/>
              <a:t>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outer/2</a:t>
            </a:r>
            <a:r>
              <a:rPr lang="en-US" dirty="0"/>
              <a:t>: </a:t>
            </a:r>
            <a:r>
              <a:rPr lang="en-US" i="1" dirty="0"/>
              <a:t>J</a:t>
            </a:r>
            <a:r>
              <a:rPr lang="en-US" dirty="0"/>
              <a:t> = 0 – </a:t>
            </a:r>
            <a:r>
              <a:rPr lang="en-US" i="1" dirty="0" err="1"/>
              <a:t>J</a:t>
            </a:r>
            <a:r>
              <a:rPr lang="en-US" baseline="-25000" dirty="0" err="1"/>
              <a:t>ex</a:t>
            </a:r>
            <a:r>
              <a:rPr lang="en-US" dirty="0"/>
              <a:t>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dirty="0"/>
              <a:t> –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</a:p>
          <a:p>
            <a:r>
              <a:rPr lang="en-US" dirty="0" err="1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nonx</a:t>
            </a:r>
            <a:r>
              <a:rPr lang="en-US" dirty="0"/>
              <a:t>: </a:t>
            </a:r>
            <a:r>
              <a:rPr lang="en-US" i="1" dirty="0"/>
              <a:t>J</a:t>
            </a:r>
            <a:r>
              <a:rPr lang="en-US" dirty="0"/>
              <a:t> = </a:t>
            </a:r>
            <a:r>
              <a:rPr lang="en-US" i="1" dirty="0"/>
              <a:t>J</a:t>
            </a:r>
            <a:r>
              <a:rPr lang="en-US" baseline="-25000" dirty="0"/>
              <a:t>ex</a:t>
            </a:r>
            <a:r>
              <a:rPr lang="en-US" dirty="0"/>
              <a:t>+1 – </a:t>
            </a:r>
            <a:r>
              <a:rPr lang="en-US" i="1" dirty="0" err="1"/>
              <a:t>J</a:t>
            </a:r>
            <a:r>
              <a:rPr lang="en-US" baseline="-25000" dirty="0" err="1"/>
              <a:t>max</a:t>
            </a:r>
            <a:r>
              <a:rPr lang="en-US" dirty="0"/>
              <a:t> + top-up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Merge </a:t>
            </a:r>
            <a:r>
              <a:rPr lang="en-US" dirty="0" err="1"/>
              <a:t>xfine</a:t>
            </a:r>
            <a:r>
              <a:rPr lang="en-US" dirty="0"/>
              <a:t> and </a:t>
            </a:r>
            <a:r>
              <a:rPr lang="en-US" dirty="0" err="1"/>
              <a:t>xcoar</a:t>
            </a:r>
            <a:r>
              <a:rPr lang="en-US" dirty="0"/>
              <a:t> → total exchange </a:t>
            </a:r>
            <a:r>
              <a:rPr lang="en-US" i="1" dirty="0"/>
              <a:t>J</a:t>
            </a:r>
            <a:r>
              <a:rPr lang="en-US" dirty="0"/>
              <a:t> = 0 – </a:t>
            </a:r>
            <a:r>
              <a:rPr lang="en-US" i="1" dirty="0" err="1"/>
              <a:t>J</a:t>
            </a:r>
            <a:r>
              <a:rPr lang="en-US" baseline="-25000" dirty="0" err="1"/>
              <a:t>ex</a:t>
            </a:r>
            <a:r>
              <a:rPr lang="en-US" dirty="0"/>
              <a:t>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</a:p>
          <a:p>
            <a:r>
              <a:rPr lang="en-US" dirty="0"/>
              <a:t>Add </a:t>
            </a:r>
            <a:r>
              <a:rPr lang="en-US" dirty="0" err="1"/>
              <a:t>nonx</a:t>
            </a:r>
            <a:r>
              <a:rPr lang="en-US" dirty="0"/>
              <a:t> → </a:t>
            </a:r>
            <a:r>
              <a:rPr lang="en-US" i="1" dirty="0"/>
              <a:t>J</a:t>
            </a:r>
            <a:r>
              <a:rPr lang="en-US" dirty="0"/>
              <a:t> = 0 – ∞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Merge infinite point → </a:t>
            </a:r>
            <a:r>
              <a:rPr lang="en-US" i="1" dirty="0"/>
              <a:t>J</a:t>
            </a:r>
            <a:r>
              <a:rPr lang="en-US" dirty="0"/>
              <a:t> = 0 – ∞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∞</a:t>
            </a: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OMEGA</a:t>
            </a:r>
            <a:r>
              <a:rPr lang="en-US" dirty="0"/>
              <a:t> file is ready to perform the convolution to </a:t>
            </a:r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adf04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3689030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B0CE-7FC0-5D40-9E8C-CB082151A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energy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D0CCC-297E-844E-B5ED-31260334A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165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--born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  <a:endParaRPr lang="en-US" dirty="0"/>
          </a:p>
          <a:p>
            <a:r>
              <a:rPr lang="en-US" dirty="0"/>
              <a:t>Calculated with AUTOSTRUCTURE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born/OMGINFIC</a:t>
            </a:r>
          </a:p>
          <a:p>
            <a:r>
              <a:rPr lang="en-US" dirty="0"/>
              <a:t>Merge infinite point → </a:t>
            </a:r>
            <a:r>
              <a:rPr lang="en-US" i="1" dirty="0"/>
              <a:t>J</a:t>
            </a:r>
            <a:r>
              <a:rPr lang="en-US" dirty="0"/>
              <a:t> = 0 – ∞   </a:t>
            </a:r>
            <a:r>
              <a:rPr lang="en-US" i="1" dirty="0"/>
              <a:t>E</a:t>
            </a:r>
            <a:r>
              <a:rPr lang="en-US" dirty="0"/>
              <a:t> = </a:t>
            </a:r>
            <a:r>
              <a:rPr lang="en-US" i="1" dirty="0"/>
              <a:t>E</a:t>
            </a:r>
            <a:r>
              <a:rPr lang="en-US" baseline="-25000" dirty="0"/>
              <a:t>0</a:t>
            </a:r>
            <a:r>
              <a:rPr lang="en-US" dirty="0"/>
              <a:t> – ∞ in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OMEGA</a:t>
            </a:r>
            <a:r>
              <a:rPr lang="en-US" dirty="0"/>
              <a:t> file</a:t>
            </a:r>
          </a:p>
          <a:p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OMEGA</a:t>
            </a:r>
            <a:r>
              <a:rPr lang="en-US" dirty="0"/>
              <a:t> file is ready to perform the convolution to </a:t>
            </a:r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adf04</a:t>
            </a:r>
            <a:r>
              <a:rPr lang="en-US" dirty="0"/>
              <a:t> 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8B9F67-29EE-7E4E-AE8C-369580D49F95}"/>
              </a:ext>
            </a:extLst>
          </p:cNvPr>
          <p:cNvSpPr txBox="1"/>
          <p:nvPr/>
        </p:nvSpPr>
        <p:spPr>
          <a:xfrm>
            <a:off x="2589212" y="5770490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A. Burgess and J. A. Tully 1992 </a:t>
            </a:r>
            <a:r>
              <a:rPr lang="en-US" i="1" dirty="0"/>
              <a:t>Astron. </a:t>
            </a:r>
            <a:r>
              <a:rPr lang="en-US" i="1" dirty="0" err="1"/>
              <a:t>Astroph</a:t>
            </a:r>
            <a:r>
              <a:rPr lang="en-US" dirty="0"/>
              <a:t>. </a:t>
            </a:r>
            <a:r>
              <a:rPr lang="en-US" b="1" dirty="0"/>
              <a:t>254:</a:t>
            </a:r>
            <a:r>
              <a:rPr lang="en-US" dirty="0"/>
              <a:t> 436</a:t>
            </a:r>
          </a:p>
        </p:txBody>
      </p:sp>
    </p:spTree>
    <p:extLst>
      <p:ext uri="{BB962C8B-B14F-4D97-AF65-F5344CB8AC3E}">
        <p14:creationId xmlns:p14="http://schemas.microsoft.com/office/powerpoint/2010/main" val="3537371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8078-3902-A14F-B221-F37C5754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Maxwell convolution and get </a:t>
            </a:r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adf04</a:t>
            </a:r>
            <a:r>
              <a:rPr lang="en-US" dirty="0"/>
              <a:t>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743D-2148-B641-A0D5-2A152D2D3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--adf04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  <a:endParaRPr lang="en-US" dirty="0">
              <a:solidFill>
                <a:srgbClr val="0070C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adasexj</a:t>
            </a:r>
            <a:r>
              <a:rPr lang="en-US" dirty="0"/>
              <a:t> obtains the </a:t>
            </a:r>
            <a:r>
              <a:rPr lang="en-US" dirty="0">
                <a:latin typeface="Symbol" pitchFamily="2" charset="2"/>
              </a:rPr>
              <a:t>W</a:t>
            </a:r>
            <a:r>
              <a:rPr lang="en-US" dirty="0"/>
              <a:t> between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  <a:r>
              <a:rPr lang="en-US" dirty="0"/>
              <a:t> and ∞ as an interpolation in the Burgess-Tully domain.</a:t>
            </a:r>
          </a:p>
          <a:p>
            <a:r>
              <a:rPr lang="en-US" dirty="0"/>
              <a:t>E1 transitions: </a:t>
            </a:r>
            <a:r>
              <a:rPr lang="en-US" dirty="0">
                <a:latin typeface="Symbol" pitchFamily="2" charset="2"/>
              </a:rPr>
              <a:t>W</a:t>
            </a:r>
            <a:r>
              <a:rPr lang="en-US" dirty="0"/>
              <a:t> divergent as logarithm, infinite limit proportional to the line strength </a:t>
            </a:r>
            <a:r>
              <a:rPr lang="en-US" i="1" dirty="0"/>
              <a:t>S</a:t>
            </a:r>
            <a:r>
              <a:rPr lang="en-US" dirty="0"/>
              <a:t>, flagged as negative in </a:t>
            </a:r>
            <a:r>
              <a:rPr lang="en-US" dirty="0">
                <a:solidFill>
                  <a:srgbClr val="0070C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OMEGA</a:t>
            </a:r>
            <a:r>
              <a:rPr lang="en-US" dirty="0"/>
              <a:t> and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adf04</a:t>
            </a:r>
            <a:r>
              <a:rPr lang="en-US" dirty="0"/>
              <a:t> files</a:t>
            </a:r>
          </a:p>
          <a:p>
            <a:r>
              <a:rPr lang="en-US" dirty="0"/>
              <a:t>Born transitions: </a:t>
            </a:r>
            <a:r>
              <a:rPr lang="en-US" dirty="0">
                <a:latin typeface="Symbol" pitchFamily="2" charset="2"/>
              </a:rPr>
              <a:t>W</a:t>
            </a:r>
            <a:r>
              <a:rPr lang="en-US" dirty="0"/>
              <a:t> tends to constant value </a:t>
            </a:r>
            <a:r>
              <a:rPr lang="en-US" dirty="0" err="1">
                <a:latin typeface="Symbol" pitchFamily="2" charset="2"/>
              </a:rPr>
              <a:t>W</a:t>
            </a:r>
            <a:r>
              <a:rPr lang="en-US" baseline="30000" dirty="0" err="1"/>
              <a:t>inf</a:t>
            </a:r>
            <a:r>
              <a:rPr lang="en-US" dirty="0"/>
              <a:t> </a:t>
            </a:r>
          </a:p>
          <a:p>
            <a:r>
              <a:rPr lang="en-US" dirty="0"/>
              <a:t>Non-Born transitions: </a:t>
            </a:r>
            <a:r>
              <a:rPr lang="en-US" dirty="0">
                <a:latin typeface="Symbol" pitchFamily="2" charset="2"/>
              </a:rPr>
              <a:t>W</a:t>
            </a:r>
            <a:r>
              <a:rPr lang="en-US" dirty="0"/>
              <a:t> tends to zero, quite rare in </a:t>
            </a:r>
            <a:r>
              <a:rPr lang="en-US" dirty="0" err="1"/>
              <a:t>Breit</a:t>
            </a:r>
            <a:r>
              <a:rPr lang="en-US" dirty="0"/>
              <a:t> Pauli, only spin-change or double-electron jumps without any CI mixing. In this case the cross sections are extrapolated as a power law </a:t>
            </a:r>
            <a:r>
              <a:rPr lang="en-US" dirty="0">
                <a:latin typeface="Symbol" pitchFamily="2" charset="2"/>
              </a:rPr>
              <a:t>W</a:t>
            </a:r>
            <a:r>
              <a:rPr lang="en-US" dirty="0"/>
              <a:t> ∝ </a:t>
            </a:r>
            <a:r>
              <a:rPr lang="en-US" i="1" dirty="0"/>
              <a:t>E</a:t>
            </a:r>
            <a:r>
              <a:rPr lang="en-US" baseline="30000" dirty="0"/>
              <a:t>-</a:t>
            </a:r>
            <a:r>
              <a:rPr lang="en-US" i="1" baseline="30000" dirty="0"/>
              <a:t>k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9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BDA22-68B6-134B-B6B2-2052448C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and submit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56D4C-2ABC-A241-86A2-61C4244A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./adas803.pl --proc=pp --paper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 6</a:t>
            </a:r>
            <a:r>
              <a:rPr lang="en-US" dirty="0">
                <a:ea typeface="MS Mincho" panose="02020609040205080304" pitchFamily="49" charset="-128"/>
              </a:rPr>
              <a:t> (Under preparation)</a:t>
            </a:r>
            <a:endParaRPr lang="en-US" dirty="0"/>
          </a:p>
          <a:p>
            <a:r>
              <a:rPr lang="en-US" dirty="0"/>
              <a:t>Writes the paper</a:t>
            </a:r>
          </a:p>
          <a:p>
            <a:r>
              <a:rPr lang="en-US" dirty="0"/>
              <a:t>Submits to the journal</a:t>
            </a:r>
          </a:p>
          <a:p>
            <a:r>
              <a:rPr lang="en-US" dirty="0"/>
              <a:t>Chooses the referees</a:t>
            </a:r>
          </a:p>
          <a:p>
            <a:r>
              <a:rPr lang="en-US" dirty="0"/>
              <a:t>Submits the revised versions and replies to comments of referees</a:t>
            </a:r>
          </a:p>
          <a:p>
            <a:r>
              <a:rPr lang="en-US" dirty="0"/>
              <a:t>Sends the proofs</a:t>
            </a:r>
          </a:p>
          <a:p>
            <a:r>
              <a:rPr lang="en-US" dirty="0"/>
              <a:t>Uploads to </a:t>
            </a:r>
            <a:r>
              <a:rPr lang="en-US" dirty="0" err="1"/>
              <a:t>Arxiv</a:t>
            </a:r>
            <a:r>
              <a:rPr lang="en-US" dirty="0"/>
              <a:t> and Pure (QUB)</a:t>
            </a:r>
          </a:p>
        </p:txBody>
      </p:sp>
    </p:spTree>
    <p:extLst>
      <p:ext uri="{BB962C8B-B14F-4D97-AF65-F5344CB8AC3E}">
        <p14:creationId xmlns:p14="http://schemas.microsoft.com/office/powerpoint/2010/main" val="303989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87901E-268A-3A42-B41D-85EA5F1C374A}"/>
              </a:ext>
            </a:extLst>
          </p:cNvPr>
          <p:cNvSpPr txBox="1"/>
          <p:nvPr/>
        </p:nvSpPr>
        <p:spPr>
          <a:xfrm>
            <a:off x="2038349" y="1246806"/>
            <a:ext cx="836295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Thanks to UK-AMOR Consortium for economic support</a:t>
            </a:r>
          </a:p>
          <a:p>
            <a:pPr algn="ctr"/>
            <a:r>
              <a:rPr lang="en-US" sz="4000" dirty="0"/>
              <a:t>Thank you for your attention</a:t>
            </a:r>
          </a:p>
          <a:p>
            <a:pPr algn="ctr"/>
            <a:r>
              <a:rPr lang="en-GB" dirty="0">
                <a:hlinkClick r:id="rId2"/>
              </a:rPr>
              <a:t>http://connorb.freeshell.org</a:t>
            </a:r>
            <a:r>
              <a:rPr lang="en-GB" dirty="0"/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87D6F8-A5E7-6C48-83A1-FC830649A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0700" y="3462797"/>
            <a:ext cx="3635026" cy="266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7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44C40-BCD9-2D4D-8F1E-FCF0669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A4C31-018F-A644-BEB0-911572C3C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the codes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http://connorb.freeshell.org/gasp/ucl/</a:t>
            </a:r>
            <a:r>
              <a:rPr lang="en-GB" dirty="0"/>
              <a:t> </a:t>
            </a:r>
            <a:endParaRPr lang="en-US" dirty="0"/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adas803.pl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Execution script</a:t>
            </a:r>
          </a:p>
          <a:p>
            <a:r>
              <a:rPr lang="en-US" dirty="0">
                <a:solidFill>
                  <a:srgbClr val="00B0F0"/>
                </a:solidFill>
              </a:rPr>
              <a:t>AUTOSTRUCTURE</a:t>
            </a:r>
            <a:r>
              <a:rPr lang="en-US" dirty="0"/>
              <a:t> Atomic structure</a:t>
            </a:r>
          </a:p>
          <a:p>
            <a:r>
              <a:rPr lang="en-US" dirty="0">
                <a:solidFill>
                  <a:srgbClr val="00B0F0"/>
                </a:solidFill>
              </a:rPr>
              <a:t>RMATRX-1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stg1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stg2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stgjk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stg3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Inner region</a:t>
            </a: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stgf</a:t>
            </a:r>
            <a:r>
              <a:rPr lang="en-US" dirty="0"/>
              <a:t> Outer region</a:t>
            </a:r>
          </a:p>
          <a:p>
            <a:pPr marL="0" indent="0">
              <a:buNone/>
            </a:pPr>
            <a:r>
              <a:rPr lang="en-US" dirty="0"/>
              <a:t>Applications must be in the executable PATH</a:t>
            </a:r>
          </a:p>
        </p:txBody>
      </p:sp>
    </p:spTree>
    <p:extLst>
      <p:ext uri="{BB962C8B-B14F-4D97-AF65-F5344CB8AC3E}">
        <p14:creationId xmlns:p14="http://schemas.microsoft.com/office/powerpoint/2010/main" val="262650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006-93C9-F04F-AE2B-AFF5C8D7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the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E5328-0D7C-8F49-92E1-5C4FAE027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currentsite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Makefile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/>
              <a:t>LAPACK and BLAS libraries</a:t>
            </a:r>
          </a:p>
          <a:p>
            <a:r>
              <a:rPr lang="en-US" dirty="0"/>
              <a:t>Set executable PATH to the compiled R-MATRX codes</a:t>
            </a:r>
          </a:p>
        </p:txBody>
      </p:sp>
    </p:spTree>
    <p:extLst>
      <p:ext uri="{BB962C8B-B14F-4D97-AF65-F5344CB8AC3E}">
        <p14:creationId xmlns:p14="http://schemas.microsoft.com/office/powerpoint/2010/main" val="213314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006-93C9-F04F-AE2B-AFF5C8D7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the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E5328-0D7C-8F49-92E1-5C4FAE027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currentsite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dirty="0"/>
              <a:t>Change BASE directory</a:t>
            </a:r>
          </a:p>
          <a:p>
            <a:pPr marL="0" indent="0">
              <a:buNone/>
            </a:pPr>
            <a:r>
              <a:rPr lang="en-US" dirty="0" err="1"/>
              <a:t>Cange</a:t>
            </a:r>
            <a:r>
              <a:rPr lang="en-US" dirty="0"/>
              <a:t> compiler commands and flags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directories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update_serial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update_utility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update_parallel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266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006-93C9-F04F-AE2B-AFF5C8D7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 the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E5328-0D7C-8F49-92E1-5C4FAE027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currentsite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dirty="0"/>
              <a:t>Activate LAPACK paths if necessary</a:t>
            </a:r>
          </a:p>
          <a:p>
            <a:pPr marL="0" indent="0">
              <a:buNone/>
            </a:pPr>
            <a:r>
              <a:rPr lang="en-US" dirty="0"/>
              <a:t>Swap modules to GNU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module swap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PrgEnv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-cray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PrgEnv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-gnu</a:t>
            </a:r>
          </a:p>
          <a:p>
            <a:pPr marL="0" indent="0">
              <a:buNone/>
            </a:pPr>
            <a:r>
              <a:rPr lang="en-US" dirty="0"/>
              <a:t>In Archer, LAPACK and SCALAPACK links are included in script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ftn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/>
              <a:t>Change parallel execution </a:t>
            </a:r>
            <a:r>
              <a:rPr lang="en-US" dirty="0"/>
              <a:t>command, in Archer 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aprun</a:t>
            </a:r>
            <a:endParaRPr lang="en-US" dirty="0">
              <a:solidFill>
                <a:srgbClr val="00B0F0"/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serial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utility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make parallel</a:t>
            </a:r>
          </a:p>
        </p:txBody>
      </p:sp>
    </p:spTree>
    <p:extLst>
      <p:ext uri="{BB962C8B-B14F-4D97-AF65-F5344CB8AC3E}">
        <p14:creationId xmlns:p14="http://schemas.microsoft.com/office/powerpoint/2010/main" val="8621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0F35F-BC50-1149-84CC-844607762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adas803.pl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9189C-83D5-9944-B044-F3553F2F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Files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bin/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parallel_procfile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/>
              <a:t>Information about the execution commands and calculation parameters</a:t>
            </a:r>
          </a:p>
          <a:p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adf00/</a:t>
            </a:r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c.dat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/>
              <a:t>Ionization potentials for C ions</a:t>
            </a:r>
          </a:p>
          <a:p>
            <a:r>
              <a:rPr lang="en-US" dirty="0" err="1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input.dat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dirty="0"/>
              <a:t>Specific ion input</a:t>
            </a:r>
          </a:p>
          <a:p>
            <a:pPr marL="0" indent="0">
              <a:buNone/>
            </a:pPr>
            <a:r>
              <a:rPr lang="en-US" dirty="0"/>
              <a:t>Execution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./adas803.pl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options Z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input_file</a:t>
            </a:r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./adas803.pl --help </a:t>
            </a:r>
            <a:r>
              <a:rPr lang="en-US" dirty="0"/>
              <a:t>displays execution options</a:t>
            </a:r>
          </a:p>
          <a:p>
            <a:pPr marL="0" indent="0">
              <a:buNone/>
            </a:pPr>
            <a:r>
              <a:rPr lang="en-US" dirty="0"/>
              <a:t>In Archer, move to the </a:t>
            </a:r>
            <a:r>
              <a:rPr lang="en-US" dirty="0">
                <a:solidFill>
                  <a:srgbClr val="00B0F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$WORK</a:t>
            </a:r>
            <a:r>
              <a:rPr lang="en-US" dirty="0"/>
              <a:t> directory for the execution.</a:t>
            </a:r>
          </a:p>
        </p:txBody>
      </p:sp>
    </p:spTree>
    <p:extLst>
      <p:ext uri="{BB962C8B-B14F-4D97-AF65-F5344CB8AC3E}">
        <p14:creationId xmlns:p14="http://schemas.microsoft.com/office/powerpoint/2010/main" val="74137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6A2DDE-0A04-FD48-97E1-BCE4E6DC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BP-RMATRX1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A33D4F-FB68-5643-B3BB-F0581D869B3D}"/>
              </a:ext>
            </a:extLst>
          </p:cNvPr>
          <p:cNvSpPr txBox="1"/>
          <p:nvPr/>
        </p:nvSpPr>
        <p:spPr>
          <a:xfrm>
            <a:off x="4146541" y="1535668"/>
            <a:ext cx="200728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AUTOSTRUCTURE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026B7-943B-9F41-A4AF-F636F957E8A6}"/>
              </a:ext>
            </a:extLst>
          </p:cNvPr>
          <p:cNvSpPr txBox="1"/>
          <p:nvPr/>
        </p:nvSpPr>
        <p:spPr>
          <a:xfrm>
            <a:off x="4786139" y="2305050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ABC850-CDE8-4D44-9538-63EC7A2886F5}"/>
              </a:ext>
            </a:extLst>
          </p:cNvPr>
          <p:cNvSpPr txBox="1"/>
          <p:nvPr/>
        </p:nvSpPr>
        <p:spPr>
          <a:xfrm>
            <a:off x="4786139" y="2916792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233ED8-6887-5040-9524-481AB18AE58A}"/>
              </a:ext>
            </a:extLst>
          </p:cNvPr>
          <p:cNvSpPr txBox="1"/>
          <p:nvPr/>
        </p:nvSpPr>
        <p:spPr>
          <a:xfrm>
            <a:off x="4786139" y="4071459"/>
            <a:ext cx="84670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STGJK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6C181-3F71-9B4D-B7B4-CA7E60A4CA2B}"/>
              </a:ext>
            </a:extLst>
          </p:cNvPr>
          <p:cNvSpPr txBox="1"/>
          <p:nvPr/>
        </p:nvSpPr>
        <p:spPr>
          <a:xfrm>
            <a:off x="4786139" y="4683201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894C30-244B-0A43-8C34-48142EE86DB1}"/>
              </a:ext>
            </a:extLst>
          </p:cNvPr>
          <p:cNvSpPr txBox="1"/>
          <p:nvPr/>
        </p:nvSpPr>
        <p:spPr>
          <a:xfrm>
            <a:off x="4786139" y="5505085"/>
            <a:ext cx="71205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8A999E-75BF-314A-B439-F0A2F2EE8E50}"/>
              </a:ext>
            </a:extLst>
          </p:cNvPr>
          <p:cNvSpPr txBox="1"/>
          <p:nvPr/>
        </p:nvSpPr>
        <p:spPr>
          <a:xfrm>
            <a:off x="1078449" y="1535668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Atomic Structure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A1F71-106F-2F4C-B65A-CEABAD1AFEFC}"/>
              </a:ext>
            </a:extLst>
          </p:cNvPr>
          <p:cNvSpPr txBox="1"/>
          <p:nvPr/>
        </p:nvSpPr>
        <p:spPr>
          <a:xfrm>
            <a:off x="7467600" y="1459167"/>
            <a:ext cx="132136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radout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7BC6A-0F8C-244A-AD92-FE8773E3F110}"/>
              </a:ext>
            </a:extLst>
          </p:cNvPr>
          <p:cNvCxnSpPr/>
          <p:nvPr/>
        </p:nvCxnSpPr>
        <p:spPr>
          <a:xfrm>
            <a:off x="1457325" y="2124075"/>
            <a:ext cx="98012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5D64B8-1D8A-C04C-A533-A2A2815E1713}"/>
              </a:ext>
            </a:extLst>
          </p:cNvPr>
          <p:cNvCxnSpPr/>
          <p:nvPr/>
        </p:nvCxnSpPr>
        <p:spPr>
          <a:xfrm>
            <a:off x="1457325" y="5276850"/>
            <a:ext cx="98012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85D46AA0-7D4E-A14C-B169-0B22C77501B6}"/>
              </a:ext>
            </a:extLst>
          </p:cNvPr>
          <p:cNvCxnSpPr>
            <a:cxnSpLocks/>
            <a:stCxn id="5" idx="3"/>
            <a:endCxn id="12" idx="2"/>
          </p:cNvCxnSpPr>
          <p:nvPr/>
        </p:nvCxnSpPr>
        <p:spPr>
          <a:xfrm flipV="1">
            <a:off x="6153822" y="1718843"/>
            <a:ext cx="1313778" cy="149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41DB626B-9C73-D745-BCFC-C11EDCC89F74}"/>
              </a:ext>
            </a:extLst>
          </p:cNvPr>
          <p:cNvCxnSpPr>
            <a:cxnSpLocks/>
            <a:stCxn id="12" idx="4"/>
            <a:endCxn id="6" idx="1"/>
          </p:cNvCxnSpPr>
          <p:nvPr/>
        </p:nvCxnSpPr>
        <p:spPr>
          <a:xfrm rot="5400000">
            <a:off x="6201613" y="563044"/>
            <a:ext cx="511198" cy="3342146"/>
          </a:xfrm>
          <a:prstGeom prst="bentConnector4">
            <a:avLst>
              <a:gd name="adj1" fmla="val 11442"/>
              <a:gd name="adj2" fmla="val 10684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9C8FD90-69B3-8640-B6AA-75707D10A54F}"/>
              </a:ext>
            </a:extLst>
          </p:cNvPr>
          <p:cNvSpPr txBox="1"/>
          <p:nvPr/>
        </p:nvSpPr>
        <p:spPr>
          <a:xfrm>
            <a:off x="6362699" y="2230231"/>
            <a:ext cx="3607053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STG1.DAT  RKXXX.DAT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4D2D0C-2F68-B04A-9477-85484E1AE7D5}"/>
              </a:ext>
            </a:extLst>
          </p:cNvPr>
          <p:cNvSpPr txBox="1"/>
          <p:nvPr/>
        </p:nvSpPr>
        <p:spPr>
          <a:xfrm>
            <a:off x="1078448" y="2305050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Inner region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9D1CA6-EC2D-6E47-ADD9-97277D9DC65D}"/>
              </a:ext>
            </a:extLst>
          </p:cNvPr>
          <p:cNvSpPr txBox="1"/>
          <p:nvPr/>
        </p:nvSpPr>
        <p:spPr>
          <a:xfrm>
            <a:off x="1076162" y="5501168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Outer region</a:t>
            </a:r>
          </a:p>
        </p:txBody>
      </p: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C2B79A24-C543-F64C-933B-3127B648A9F7}"/>
              </a:ext>
            </a:extLst>
          </p:cNvPr>
          <p:cNvCxnSpPr>
            <a:cxnSpLocks/>
            <a:stCxn id="6" idx="3"/>
            <a:endCxn id="23" idx="2"/>
          </p:cNvCxnSpPr>
          <p:nvPr/>
        </p:nvCxnSpPr>
        <p:spPr>
          <a:xfrm>
            <a:off x="5514223" y="2489716"/>
            <a:ext cx="848476" cy="19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8703D768-0655-CA4D-8FEA-F270A63A2230}"/>
              </a:ext>
            </a:extLst>
          </p:cNvPr>
          <p:cNvCxnSpPr>
            <a:cxnSpLocks/>
            <a:stCxn id="23" idx="6"/>
            <a:endCxn id="7" idx="1"/>
          </p:cNvCxnSpPr>
          <p:nvPr/>
        </p:nvCxnSpPr>
        <p:spPr>
          <a:xfrm flipH="1">
            <a:off x="4786139" y="2489907"/>
            <a:ext cx="5183613" cy="611551"/>
          </a:xfrm>
          <a:prstGeom prst="bentConnector5">
            <a:avLst>
              <a:gd name="adj1" fmla="val -4410"/>
              <a:gd name="adj2" fmla="val 56133"/>
              <a:gd name="adj3" fmla="val 10441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99C62B-ECFA-384F-856F-05FEF1851046}"/>
              </a:ext>
            </a:extLst>
          </p:cNvPr>
          <p:cNvSpPr txBox="1"/>
          <p:nvPr/>
        </p:nvSpPr>
        <p:spPr>
          <a:xfrm>
            <a:off x="6362699" y="2841783"/>
            <a:ext cx="2660320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STG2HXXX.DAT</a:t>
            </a: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80DCBD6-E8F2-E741-98E2-843598576157}"/>
              </a:ext>
            </a:extLst>
          </p:cNvPr>
          <p:cNvCxnSpPr>
            <a:cxnSpLocks/>
            <a:stCxn id="7" idx="3"/>
            <a:endCxn id="37" idx="2"/>
          </p:cNvCxnSpPr>
          <p:nvPr/>
        </p:nvCxnSpPr>
        <p:spPr>
          <a:xfrm>
            <a:off x="5514223" y="3101458"/>
            <a:ext cx="848476" cy="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CD8035D-7A44-6640-A713-682ABAF0F824}"/>
              </a:ext>
            </a:extLst>
          </p:cNvPr>
          <p:cNvSpPr txBox="1"/>
          <p:nvPr/>
        </p:nvSpPr>
        <p:spPr>
          <a:xfrm>
            <a:off x="4786139" y="3471566"/>
            <a:ext cx="92044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STG2.5</a:t>
            </a:r>
          </a:p>
        </p:txBody>
      </p: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02655BFF-CC0C-7643-9EF7-8B461824EAB3}"/>
              </a:ext>
            </a:extLst>
          </p:cNvPr>
          <p:cNvCxnSpPr>
            <a:cxnSpLocks/>
            <a:stCxn id="37" idx="6"/>
            <a:endCxn id="41" idx="1"/>
          </p:cNvCxnSpPr>
          <p:nvPr/>
        </p:nvCxnSpPr>
        <p:spPr>
          <a:xfrm flipH="1">
            <a:off x="4786139" y="3101459"/>
            <a:ext cx="4236880" cy="554773"/>
          </a:xfrm>
          <a:prstGeom prst="bentConnector5">
            <a:avLst>
              <a:gd name="adj1" fmla="val -3372"/>
              <a:gd name="adj2" fmla="val 53326"/>
              <a:gd name="adj3" fmla="val 105395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26FCEB7-1537-764F-AA0D-101B9C28FB2C}"/>
              </a:ext>
            </a:extLst>
          </p:cNvPr>
          <p:cNvSpPr txBox="1"/>
          <p:nvPr/>
        </p:nvSpPr>
        <p:spPr>
          <a:xfrm>
            <a:off x="6904579" y="3392416"/>
            <a:ext cx="1815022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STGHJXXX</a:t>
            </a:r>
          </a:p>
        </p:txBody>
      </p: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FFA044A9-1F70-AC4B-9FAF-5BCA350D77CB}"/>
              </a:ext>
            </a:extLst>
          </p:cNvPr>
          <p:cNvCxnSpPr>
            <a:cxnSpLocks/>
            <a:stCxn id="41" idx="3"/>
            <a:endCxn id="47" idx="2"/>
          </p:cNvCxnSpPr>
          <p:nvPr/>
        </p:nvCxnSpPr>
        <p:spPr>
          <a:xfrm flipV="1">
            <a:off x="5706584" y="3652092"/>
            <a:ext cx="1197995" cy="414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4879BDB4-07EA-3A43-AD5C-B4B5781BAA79}"/>
              </a:ext>
            </a:extLst>
          </p:cNvPr>
          <p:cNvCxnSpPr>
            <a:cxnSpLocks/>
            <a:stCxn id="47" idx="6"/>
            <a:endCxn id="8" idx="1"/>
          </p:cNvCxnSpPr>
          <p:nvPr/>
        </p:nvCxnSpPr>
        <p:spPr>
          <a:xfrm flipH="1">
            <a:off x="4786139" y="3652092"/>
            <a:ext cx="3933462" cy="604033"/>
          </a:xfrm>
          <a:prstGeom prst="bentConnector5">
            <a:avLst>
              <a:gd name="adj1" fmla="val -5812"/>
              <a:gd name="adj2" fmla="val 56209"/>
              <a:gd name="adj3" fmla="val 10581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82B35C5-0282-EE48-B944-D7AE3632C36E}"/>
              </a:ext>
            </a:extLst>
          </p:cNvPr>
          <p:cNvSpPr txBox="1"/>
          <p:nvPr/>
        </p:nvSpPr>
        <p:spPr>
          <a:xfrm>
            <a:off x="6661177" y="3998117"/>
            <a:ext cx="2112567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RECUPHXXX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6B711B-51AE-3142-B7ED-CA5788101407}"/>
              </a:ext>
            </a:extLst>
          </p:cNvPr>
          <p:cNvSpPr txBox="1"/>
          <p:nvPr/>
        </p:nvSpPr>
        <p:spPr>
          <a:xfrm>
            <a:off x="9256514" y="2910465"/>
            <a:ext cx="1666250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sizeH.dat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F6D6D-704B-5543-BB31-E4E192406AB0}"/>
              </a:ext>
            </a:extLst>
          </p:cNvPr>
          <p:cNvSpPr txBox="1"/>
          <p:nvPr/>
        </p:nvSpPr>
        <p:spPr>
          <a:xfrm>
            <a:off x="8890055" y="3998117"/>
            <a:ext cx="182403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sizeBP.dat</a:t>
            </a:r>
            <a:endParaRPr lang="en-US" dirty="0"/>
          </a:p>
        </p:txBody>
      </p: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E6F59590-AE07-8741-80DF-C6BDA422B385}"/>
              </a:ext>
            </a:extLst>
          </p:cNvPr>
          <p:cNvCxnSpPr>
            <a:cxnSpLocks/>
            <a:stCxn id="54" idx="4"/>
            <a:endCxn id="9" idx="1"/>
          </p:cNvCxnSpPr>
          <p:nvPr/>
        </p:nvCxnSpPr>
        <p:spPr>
          <a:xfrm rot="5400000">
            <a:off x="6076601" y="3227006"/>
            <a:ext cx="350399" cy="2931322"/>
          </a:xfrm>
          <a:prstGeom prst="bentConnector4">
            <a:avLst>
              <a:gd name="adj1" fmla="val 23649"/>
              <a:gd name="adj2" fmla="val 10779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015CD94C-BF6B-0D43-A91A-AD5A92F0D597}"/>
              </a:ext>
            </a:extLst>
          </p:cNvPr>
          <p:cNvCxnSpPr>
            <a:cxnSpLocks/>
            <a:stCxn id="65" idx="4"/>
          </p:cNvCxnSpPr>
          <p:nvPr/>
        </p:nvCxnSpPr>
        <p:spPr>
          <a:xfrm rot="5400000">
            <a:off x="8718215" y="3516714"/>
            <a:ext cx="83107" cy="2084615"/>
          </a:xfrm>
          <a:prstGeom prst="bentConnector2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77033147-F0BC-B041-8EFF-E3AB5A3B7E3A}"/>
              </a:ext>
            </a:extLst>
          </p:cNvPr>
          <p:cNvSpPr txBox="1"/>
          <p:nvPr/>
        </p:nvSpPr>
        <p:spPr>
          <a:xfrm>
            <a:off x="6824603" y="4608191"/>
            <a:ext cx="178571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H.DATXXX</a:t>
            </a:r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E1987671-43CA-8941-9FAC-CA722635C6E2}"/>
              </a:ext>
            </a:extLst>
          </p:cNvPr>
          <p:cNvCxnSpPr>
            <a:cxnSpLocks/>
            <a:stCxn id="9" idx="3"/>
            <a:endCxn id="72" idx="2"/>
          </p:cNvCxnSpPr>
          <p:nvPr/>
        </p:nvCxnSpPr>
        <p:spPr>
          <a:xfrm>
            <a:off x="5514223" y="4867867"/>
            <a:ext cx="1310380" cy="1270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1C19EBD3-7179-084F-8418-FAE0057D51EA}"/>
              </a:ext>
            </a:extLst>
          </p:cNvPr>
          <p:cNvCxnSpPr>
            <a:cxnSpLocks/>
            <a:stCxn id="72" idx="4"/>
            <a:endCxn id="10" idx="1"/>
          </p:cNvCxnSpPr>
          <p:nvPr/>
        </p:nvCxnSpPr>
        <p:spPr>
          <a:xfrm rot="5400000">
            <a:off x="5970697" y="3942984"/>
            <a:ext cx="562209" cy="2931324"/>
          </a:xfrm>
          <a:prstGeom prst="bentConnector4">
            <a:avLst>
              <a:gd name="adj1" fmla="val 47131"/>
              <a:gd name="adj2" fmla="val 10779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>
            <a:extLst>
              <a:ext uri="{FF2B5EF4-FFF2-40B4-BE49-F238E27FC236}">
                <a16:creationId xmlns:a16="http://schemas.microsoft.com/office/drawing/2014/main" id="{4B864983-8259-2746-B020-778BED61B739}"/>
              </a:ext>
            </a:extLst>
          </p:cNvPr>
          <p:cNvCxnSpPr>
            <a:cxnSpLocks/>
            <a:stCxn id="65" idx="5"/>
          </p:cNvCxnSpPr>
          <p:nvPr/>
        </p:nvCxnSpPr>
        <p:spPr>
          <a:xfrm rot="5400000">
            <a:off x="8598004" y="3559679"/>
            <a:ext cx="967235" cy="2730699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C750B949-17C3-6D4E-97D7-5ABB56A6677D}"/>
              </a:ext>
            </a:extLst>
          </p:cNvPr>
          <p:cNvSpPr txBox="1"/>
          <p:nvPr/>
        </p:nvSpPr>
        <p:spPr>
          <a:xfrm>
            <a:off x="6947389" y="5426159"/>
            <a:ext cx="1537765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OMEGA</a:t>
            </a:r>
          </a:p>
        </p:txBody>
      </p: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E08E9C71-6EBE-4F4F-9701-F7C4FF7758BC}"/>
              </a:ext>
            </a:extLst>
          </p:cNvPr>
          <p:cNvCxnSpPr>
            <a:cxnSpLocks/>
            <a:stCxn id="10" idx="3"/>
            <a:endCxn id="84" idx="2"/>
          </p:cNvCxnSpPr>
          <p:nvPr/>
        </p:nvCxnSpPr>
        <p:spPr>
          <a:xfrm flipV="1">
            <a:off x="5498193" y="5685835"/>
            <a:ext cx="1449196" cy="391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AE5707DC-C92B-B942-95A4-EFD69C74077C}"/>
              </a:ext>
            </a:extLst>
          </p:cNvPr>
          <p:cNvSpPr txBox="1"/>
          <p:nvPr/>
        </p:nvSpPr>
        <p:spPr>
          <a:xfrm>
            <a:off x="8638463" y="5501168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IC </a:t>
            </a:r>
            <a:r>
              <a:rPr lang="en-US" dirty="0" err="1">
                <a:solidFill>
                  <a:schemeClr val="accent1"/>
                </a:solidFill>
              </a:rPr>
              <a:t>J</a:t>
            </a:r>
            <a:r>
              <a:rPr lang="en-US" dirty="0" err="1">
                <a:solidFill>
                  <a:schemeClr val="accent1"/>
                </a:solidFill>
                <a:latin typeface="Symbol" pitchFamily="2" charset="2"/>
              </a:rPr>
              <a:t>p</a:t>
            </a:r>
            <a:r>
              <a:rPr lang="en-US" dirty="0">
                <a:solidFill>
                  <a:schemeClr val="accent1"/>
                </a:solidFill>
              </a:rPr>
              <a:t> coupling</a:t>
            </a:r>
          </a:p>
        </p:txBody>
      </p:sp>
    </p:spTree>
    <p:extLst>
      <p:ext uri="{BB962C8B-B14F-4D97-AF65-F5344CB8AC3E}">
        <p14:creationId xmlns:p14="http://schemas.microsoft.com/office/powerpoint/2010/main" val="371287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6A2DDE-0A04-FD48-97E1-BCE4E6DC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LS-RMATRX1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A33D4F-FB68-5643-B3BB-F0581D869B3D}"/>
              </a:ext>
            </a:extLst>
          </p:cNvPr>
          <p:cNvSpPr txBox="1"/>
          <p:nvPr/>
        </p:nvSpPr>
        <p:spPr>
          <a:xfrm>
            <a:off x="4146541" y="1535668"/>
            <a:ext cx="200728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AUTOSTRUCTURE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026B7-943B-9F41-A4AF-F636F957E8A6}"/>
              </a:ext>
            </a:extLst>
          </p:cNvPr>
          <p:cNvSpPr txBox="1"/>
          <p:nvPr/>
        </p:nvSpPr>
        <p:spPr>
          <a:xfrm>
            <a:off x="4786139" y="2305050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ABC850-CDE8-4D44-9538-63EC7A2886F5}"/>
              </a:ext>
            </a:extLst>
          </p:cNvPr>
          <p:cNvSpPr txBox="1"/>
          <p:nvPr/>
        </p:nvSpPr>
        <p:spPr>
          <a:xfrm>
            <a:off x="4786139" y="2916792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233ED8-6887-5040-9524-481AB18AE58A}"/>
              </a:ext>
            </a:extLst>
          </p:cNvPr>
          <p:cNvSpPr txBox="1"/>
          <p:nvPr/>
        </p:nvSpPr>
        <p:spPr>
          <a:xfrm>
            <a:off x="4786139" y="4071459"/>
            <a:ext cx="84670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STGJK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6C181-3F71-9B4D-B7B4-CA7E60A4CA2B}"/>
              </a:ext>
            </a:extLst>
          </p:cNvPr>
          <p:cNvSpPr txBox="1"/>
          <p:nvPr/>
        </p:nvSpPr>
        <p:spPr>
          <a:xfrm>
            <a:off x="4786139" y="4683201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894C30-244B-0A43-8C34-48142EE86DB1}"/>
              </a:ext>
            </a:extLst>
          </p:cNvPr>
          <p:cNvSpPr txBox="1"/>
          <p:nvPr/>
        </p:nvSpPr>
        <p:spPr>
          <a:xfrm>
            <a:off x="4786139" y="5505085"/>
            <a:ext cx="71205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8A999E-75BF-314A-B439-F0A2F2EE8E50}"/>
              </a:ext>
            </a:extLst>
          </p:cNvPr>
          <p:cNvSpPr txBox="1"/>
          <p:nvPr/>
        </p:nvSpPr>
        <p:spPr>
          <a:xfrm>
            <a:off x="1078449" y="1535668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Atomic Structure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A1F71-106F-2F4C-B65A-CEABAD1AFEFC}"/>
              </a:ext>
            </a:extLst>
          </p:cNvPr>
          <p:cNvSpPr txBox="1"/>
          <p:nvPr/>
        </p:nvSpPr>
        <p:spPr>
          <a:xfrm>
            <a:off x="7467600" y="1459167"/>
            <a:ext cx="132136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radout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7BC6A-0F8C-244A-AD92-FE8773E3F110}"/>
              </a:ext>
            </a:extLst>
          </p:cNvPr>
          <p:cNvCxnSpPr/>
          <p:nvPr/>
        </p:nvCxnSpPr>
        <p:spPr>
          <a:xfrm>
            <a:off x="1457325" y="2124075"/>
            <a:ext cx="98012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5D64B8-1D8A-C04C-A533-A2A2815E1713}"/>
              </a:ext>
            </a:extLst>
          </p:cNvPr>
          <p:cNvCxnSpPr/>
          <p:nvPr/>
        </p:nvCxnSpPr>
        <p:spPr>
          <a:xfrm>
            <a:off x="1457325" y="5276850"/>
            <a:ext cx="98012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85D46AA0-7D4E-A14C-B169-0B22C77501B6}"/>
              </a:ext>
            </a:extLst>
          </p:cNvPr>
          <p:cNvCxnSpPr>
            <a:cxnSpLocks/>
            <a:stCxn id="5" idx="3"/>
            <a:endCxn id="12" idx="2"/>
          </p:cNvCxnSpPr>
          <p:nvPr/>
        </p:nvCxnSpPr>
        <p:spPr>
          <a:xfrm flipV="1">
            <a:off x="6153822" y="1718843"/>
            <a:ext cx="1313778" cy="149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41DB626B-9C73-D745-BCFC-C11EDCC89F74}"/>
              </a:ext>
            </a:extLst>
          </p:cNvPr>
          <p:cNvCxnSpPr>
            <a:cxnSpLocks/>
            <a:stCxn id="12" idx="4"/>
            <a:endCxn id="6" idx="1"/>
          </p:cNvCxnSpPr>
          <p:nvPr/>
        </p:nvCxnSpPr>
        <p:spPr>
          <a:xfrm rot="5400000">
            <a:off x="6201613" y="563044"/>
            <a:ext cx="511198" cy="3342146"/>
          </a:xfrm>
          <a:prstGeom prst="bentConnector4">
            <a:avLst>
              <a:gd name="adj1" fmla="val 11442"/>
              <a:gd name="adj2" fmla="val 10684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9C8FD90-69B3-8640-B6AA-75707D10A54F}"/>
              </a:ext>
            </a:extLst>
          </p:cNvPr>
          <p:cNvSpPr txBox="1"/>
          <p:nvPr/>
        </p:nvSpPr>
        <p:spPr>
          <a:xfrm>
            <a:off x="6362699" y="2230231"/>
            <a:ext cx="3607053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STG1.DAT  RKXXX.DAT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4D2D0C-2F68-B04A-9477-85484E1AE7D5}"/>
              </a:ext>
            </a:extLst>
          </p:cNvPr>
          <p:cNvSpPr txBox="1"/>
          <p:nvPr/>
        </p:nvSpPr>
        <p:spPr>
          <a:xfrm>
            <a:off x="1078448" y="2305050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Inner region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9D1CA6-EC2D-6E47-ADD9-97277D9DC65D}"/>
              </a:ext>
            </a:extLst>
          </p:cNvPr>
          <p:cNvSpPr txBox="1"/>
          <p:nvPr/>
        </p:nvSpPr>
        <p:spPr>
          <a:xfrm>
            <a:off x="1076162" y="5501168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Outer region</a:t>
            </a:r>
          </a:p>
        </p:txBody>
      </p: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C2B79A24-C543-F64C-933B-3127B648A9F7}"/>
              </a:ext>
            </a:extLst>
          </p:cNvPr>
          <p:cNvCxnSpPr>
            <a:cxnSpLocks/>
            <a:stCxn id="6" idx="3"/>
            <a:endCxn id="23" idx="2"/>
          </p:cNvCxnSpPr>
          <p:nvPr/>
        </p:nvCxnSpPr>
        <p:spPr>
          <a:xfrm>
            <a:off x="5514223" y="2489716"/>
            <a:ext cx="848476" cy="19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8703D768-0655-CA4D-8FEA-F270A63A2230}"/>
              </a:ext>
            </a:extLst>
          </p:cNvPr>
          <p:cNvCxnSpPr>
            <a:cxnSpLocks/>
            <a:stCxn id="23" idx="6"/>
            <a:endCxn id="7" idx="1"/>
          </p:cNvCxnSpPr>
          <p:nvPr/>
        </p:nvCxnSpPr>
        <p:spPr>
          <a:xfrm flipH="1">
            <a:off x="4786139" y="2489907"/>
            <a:ext cx="5183613" cy="611551"/>
          </a:xfrm>
          <a:prstGeom prst="bentConnector5">
            <a:avLst>
              <a:gd name="adj1" fmla="val -4410"/>
              <a:gd name="adj2" fmla="val 56133"/>
              <a:gd name="adj3" fmla="val 10441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99C62B-ECFA-384F-856F-05FEF1851046}"/>
              </a:ext>
            </a:extLst>
          </p:cNvPr>
          <p:cNvSpPr txBox="1"/>
          <p:nvPr/>
        </p:nvSpPr>
        <p:spPr>
          <a:xfrm>
            <a:off x="6362699" y="2841783"/>
            <a:ext cx="2660320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STG2HXXX.DAT</a:t>
            </a: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80DCBD6-E8F2-E741-98E2-843598576157}"/>
              </a:ext>
            </a:extLst>
          </p:cNvPr>
          <p:cNvCxnSpPr>
            <a:cxnSpLocks/>
            <a:stCxn id="7" idx="3"/>
            <a:endCxn id="37" idx="2"/>
          </p:cNvCxnSpPr>
          <p:nvPr/>
        </p:nvCxnSpPr>
        <p:spPr>
          <a:xfrm>
            <a:off x="5514223" y="3101458"/>
            <a:ext cx="848476" cy="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CD8035D-7A44-6640-A713-682ABAF0F824}"/>
              </a:ext>
            </a:extLst>
          </p:cNvPr>
          <p:cNvSpPr txBox="1"/>
          <p:nvPr/>
        </p:nvSpPr>
        <p:spPr>
          <a:xfrm>
            <a:off x="4786139" y="3471566"/>
            <a:ext cx="92044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STG2.5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6B711B-51AE-3142-B7ED-CA5788101407}"/>
              </a:ext>
            </a:extLst>
          </p:cNvPr>
          <p:cNvSpPr txBox="1"/>
          <p:nvPr/>
        </p:nvSpPr>
        <p:spPr>
          <a:xfrm>
            <a:off x="9256514" y="2910465"/>
            <a:ext cx="1666250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sizeH.dat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7033147-F0BC-B041-8EFF-E3AB5A3B7E3A}"/>
              </a:ext>
            </a:extLst>
          </p:cNvPr>
          <p:cNvSpPr txBox="1"/>
          <p:nvPr/>
        </p:nvSpPr>
        <p:spPr>
          <a:xfrm>
            <a:off x="6824603" y="4608191"/>
            <a:ext cx="178571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H.DATXXX</a:t>
            </a:r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E1987671-43CA-8941-9FAC-CA722635C6E2}"/>
              </a:ext>
            </a:extLst>
          </p:cNvPr>
          <p:cNvCxnSpPr>
            <a:cxnSpLocks/>
            <a:stCxn id="9" idx="3"/>
            <a:endCxn id="72" idx="2"/>
          </p:cNvCxnSpPr>
          <p:nvPr/>
        </p:nvCxnSpPr>
        <p:spPr>
          <a:xfrm>
            <a:off x="5514223" y="4867867"/>
            <a:ext cx="1310380" cy="1270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1C19EBD3-7179-084F-8418-FAE0057D51EA}"/>
              </a:ext>
            </a:extLst>
          </p:cNvPr>
          <p:cNvCxnSpPr>
            <a:cxnSpLocks/>
            <a:stCxn id="72" idx="4"/>
            <a:endCxn id="10" idx="1"/>
          </p:cNvCxnSpPr>
          <p:nvPr/>
        </p:nvCxnSpPr>
        <p:spPr>
          <a:xfrm rot="5400000">
            <a:off x="5970697" y="3942984"/>
            <a:ext cx="562209" cy="2931324"/>
          </a:xfrm>
          <a:prstGeom prst="bentConnector4">
            <a:avLst>
              <a:gd name="adj1" fmla="val 47131"/>
              <a:gd name="adj2" fmla="val 10779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C750B949-17C3-6D4E-97D7-5ABB56A6677D}"/>
              </a:ext>
            </a:extLst>
          </p:cNvPr>
          <p:cNvSpPr txBox="1"/>
          <p:nvPr/>
        </p:nvSpPr>
        <p:spPr>
          <a:xfrm>
            <a:off x="6947389" y="5426159"/>
            <a:ext cx="1537765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OMEGA</a:t>
            </a:r>
          </a:p>
        </p:txBody>
      </p: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E08E9C71-6EBE-4F4F-9701-F7C4FF7758BC}"/>
              </a:ext>
            </a:extLst>
          </p:cNvPr>
          <p:cNvCxnSpPr>
            <a:cxnSpLocks/>
            <a:stCxn id="10" idx="3"/>
            <a:endCxn id="84" idx="2"/>
          </p:cNvCxnSpPr>
          <p:nvPr/>
        </p:nvCxnSpPr>
        <p:spPr>
          <a:xfrm flipV="1">
            <a:off x="5498193" y="5685835"/>
            <a:ext cx="1449196" cy="391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17C932A-24F4-574B-9C32-A9B274A358A6}"/>
              </a:ext>
            </a:extLst>
          </p:cNvPr>
          <p:cNvCxnSpPr>
            <a:cxnSpLocks/>
          </p:cNvCxnSpPr>
          <p:nvPr/>
        </p:nvCxnSpPr>
        <p:spPr>
          <a:xfrm>
            <a:off x="4657725" y="3471566"/>
            <a:ext cx="1123950" cy="9692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7FB7358-D10A-784E-BC53-4C8BF226AEE0}"/>
              </a:ext>
            </a:extLst>
          </p:cNvPr>
          <p:cNvCxnSpPr>
            <a:cxnSpLocks/>
          </p:cNvCxnSpPr>
          <p:nvPr/>
        </p:nvCxnSpPr>
        <p:spPr>
          <a:xfrm flipH="1">
            <a:off x="4657726" y="3471566"/>
            <a:ext cx="1123949" cy="9692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600A6110-258E-B649-96AE-9677F19EF94F}"/>
              </a:ext>
            </a:extLst>
          </p:cNvPr>
          <p:cNvCxnSpPr>
            <a:cxnSpLocks/>
            <a:stCxn id="37" idx="4"/>
            <a:endCxn id="9" idx="1"/>
          </p:cNvCxnSpPr>
          <p:nvPr/>
        </p:nvCxnSpPr>
        <p:spPr>
          <a:xfrm rot="5400000">
            <a:off x="5486133" y="2661140"/>
            <a:ext cx="1506733" cy="2906720"/>
          </a:xfrm>
          <a:prstGeom prst="bentConnector4">
            <a:avLst>
              <a:gd name="adj1" fmla="val 76744"/>
              <a:gd name="adj2" fmla="val 107865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FF1F5F0C-E0FC-E84E-9ADB-073D3C86F2A8}"/>
              </a:ext>
            </a:extLst>
          </p:cNvPr>
          <p:cNvCxnSpPr>
            <a:cxnSpLocks/>
            <a:stCxn id="58" idx="4"/>
          </p:cNvCxnSpPr>
          <p:nvPr/>
        </p:nvCxnSpPr>
        <p:spPr>
          <a:xfrm rot="5400000">
            <a:off x="8356273" y="2791008"/>
            <a:ext cx="1094559" cy="237217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918DD66F-EDD1-5341-877E-45118012363D}"/>
              </a:ext>
            </a:extLst>
          </p:cNvPr>
          <p:cNvCxnSpPr>
            <a:cxnSpLocks/>
            <a:stCxn id="58" idx="5"/>
          </p:cNvCxnSpPr>
          <p:nvPr/>
        </p:nvCxnSpPr>
        <p:spPr>
          <a:xfrm rot="5400000">
            <a:off x="8180062" y="2889970"/>
            <a:ext cx="2034896" cy="2962475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EB7A5B3-2AED-0241-B09E-1BDDC2364910}"/>
              </a:ext>
            </a:extLst>
          </p:cNvPr>
          <p:cNvSpPr txBox="1"/>
          <p:nvPr/>
        </p:nvSpPr>
        <p:spPr>
          <a:xfrm>
            <a:off x="8638463" y="5501168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LS</a:t>
            </a:r>
            <a:r>
              <a:rPr lang="en-US" dirty="0" err="1">
                <a:solidFill>
                  <a:schemeClr val="accent1"/>
                </a:solidFill>
                <a:latin typeface="Symbol" pitchFamily="2" charset="2"/>
              </a:rPr>
              <a:t>p</a:t>
            </a:r>
            <a:r>
              <a:rPr lang="en-US" dirty="0">
                <a:solidFill>
                  <a:schemeClr val="accent1"/>
                </a:solidFill>
              </a:rPr>
              <a:t> coupling</a:t>
            </a:r>
          </a:p>
        </p:txBody>
      </p:sp>
    </p:spTree>
    <p:extLst>
      <p:ext uri="{BB962C8B-B14F-4D97-AF65-F5344CB8AC3E}">
        <p14:creationId xmlns:p14="http://schemas.microsoft.com/office/powerpoint/2010/main" val="3787328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6A2DDE-0A04-FD48-97E1-BCE4E6DC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</p:spPr>
        <p:txBody>
          <a:bodyPr/>
          <a:lstStyle/>
          <a:p>
            <a:r>
              <a:rPr lang="en-US" dirty="0"/>
              <a:t>ICFT-RMATRX1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A33D4F-FB68-5643-B3BB-F0581D869B3D}"/>
              </a:ext>
            </a:extLst>
          </p:cNvPr>
          <p:cNvSpPr txBox="1"/>
          <p:nvPr/>
        </p:nvSpPr>
        <p:spPr>
          <a:xfrm>
            <a:off x="3546466" y="1535668"/>
            <a:ext cx="200728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AUTOSTRUCTURE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E026B7-943B-9F41-A4AF-F636F957E8A6}"/>
              </a:ext>
            </a:extLst>
          </p:cNvPr>
          <p:cNvSpPr txBox="1"/>
          <p:nvPr/>
        </p:nvSpPr>
        <p:spPr>
          <a:xfrm>
            <a:off x="2901699" y="2495550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ABC850-CDE8-4D44-9538-63EC7A2886F5}"/>
              </a:ext>
            </a:extLst>
          </p:cNvPr>
          <p:cNvSpPr txBox="1"/>
          <p:nvPr/>
        </p:nvSpPr>
        <p:spPr>
          <a:xfrm>
            <a:off x="2909714" y="3440698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233ED8-6887-5040-9524-481AB18AE58A}"/>
              </a:ext>
            </a:extLst>
          </p:cNvPr>
          <p:cNvSpPr txBox="1"/>
          <p:nvPr/>
        </p:nvSpPr>
        <p:spPr>
          <a:xfrm>
            <a:off x="7444431" y="4390485"/>
            <a:ext cx="84670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STGJK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6C181-3F71-9B4D-B7B4-CA7E60A4CA2B}"/>
              </a:ext>
            </a:extLst>
          </p:cNvPr>
          <p:cNvSpPr txBox="1"/>
          <p:nvPr/>
        </p:nvSpPr>
        <p:spPr>
          <a:xfrm>
            <a:off x="2909714" y="4676850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894C30-244B-0A43-8C34-48142EE86DB1}"/>
              </a:ext>
            </a:extLst>
          </p:cNvPr>
          <p:cNvSpPr txBox="1"/>
          <p:nvPr/>
        </p:nvSpPr>
        <p:spPr>
          <a:xfrm>
            <a:off x="3271664" y="5505085"/>
            <a:ext cx="71205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8A999E-75BF-314A-B439-F0A2F2EE8E50}"/>
              </a:ext>
            </a:extLst>
          </p:cNvPr>
          <p:cNvSpPr txBox="1"/>
          <p:nvPr/>
        </p:nvSpPr>
        <p:spPr>
          <a:xfrm>
            <a:off x="1078449" y="1535668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Atomic Structure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A1F71-106F-2F4C-B65A-CEABAD1AFEFC}"/>
              </a:ext>
            </a:extLst>
          </p:cNvPr>
          <p:cNvSpPr txBox="1"/>
          <p:nvPr/>
        </p:nvSpPr>
        <p:spPr>
          <a:xfrm>
            <a:off x="6867525" y="1459167"/>
            <a:ext cx="132136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radout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7BC6A-0F8C-244A-AD92-FE8773E3F110}"/>
              </a:ext>
            </a:extLst>
          </p:cNvPr>
          <p:cNvCxnSpPr/>
          <p:nvPr/>
        </p:nvCxnSpPr>
        <p:spPr>
          <a:xfrm>
            <a:off x="1457325" y="2124075"/>
            <a:ext cx="98012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5D64B8-1D8A-C04C-A533-A2A2815E1713}"/>
              </a:ext>
            </a:extLst>
          </p:cNvPr>
          <p:cNvCxnSpPr/>
          <p:nvPr/>
        </p:nvCxnSpPr>
        <p:spPr>
          <a:xfrm>
            <a:off x="1457325" y="5276850"/>
            <a:ext cx="98012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85D46AA0-7D4E-A14C-B169-0B22C77501B6}"/>
              </a:ext>
            </a:extLst>
          </p:cNvPr>
          <p:cNvCxnSpPr>
            <a:cxnSpLocks/>
            <a:stCxn id="5" idx="3"/>
            <a:endCxn id="12" idx="2"/>
          </p:cNvCxnSpPr>
          <p:nvPr/>
        </p:nvCxnSpPr>
        <p:spPr>
          <a:xfrm flipV="1">
            <a:off x="5553747" y="1718843"/>
            <a:ext cx="1313778" cy="149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41DB626B-9C73-D745-BCFC-C11EDCC89F74}"/>
              </a:ext>
            </a:extLst>
          </p:cNvPr>
          <p:cNvCxnSpPr>
            <a:cxnSpLocks/>
            <a:stCxn id="12" idx="4"/>
            <a:endCxn id="6" idx="1"/>
          </p:cNvCxnSpPr>
          <p:nvPr/>
        </p:nvCxnSpPr>
        <p:spPr>
          <a:xfrm rot="5400000">
            <a:off x="4864106" y="16112"/>
            <a:ext cx="701698" cy="4626511"/>
          </a:xfrm>
          <a:prstGeom prst="bentConnector4">
            <a:avLst>
              <a:gd name="adj1" fmla="val 36841"/>
              <a:gd name="adj2" fmla="val 104941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9C8FD90-69B3-8640-B6AA-75707D10A54F}"/>
              </a:ext>
            </a:extLst>
          </p:cNvPr>
          <p:cNvSpPr txBox="1"/>
          <p:nvPr/>
        </p:nvSpPr>
        <p:spPr>
          <a:xfrm>
            <a:off x="4095749" y="2230231"/>
            <a:ext cx="1952525" cy="90886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STG1.DAT  </a:t>
            </a:r>
          </a:p>
          <a:p>
            <a:r>
              <a:rPr lang="en-US" dirty="0"/>
              <a:t>RKXXX.DAT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4D2D0C-2F68-B04A-9477-85484E1AE7D5}"/>
              </a:ext>
            </a:extLst>
          </p:cNvPr>
          <p:cNvSpPr txBox="1"/>
          <p:nvPr/>
        </p:nvSpPr>
        <p:spPr>
          <a:xfrm>
            <a:off x="1078448" y="2305050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Inner region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9D1CA6-EC2D-6E47-ADD9-97277D9DC65D}"/>
              </a:ext>
            </a:extLst>
          </p:cNvPr>
          <p:cNvSpPr txBox="1"/>
          <p:nvPr/>
        </p:nvSpPr>
        <p:spPr>
          <a:xfrm>
            <a:off x="1076162" y="5501168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Outer region</a:t>
            </a:r>
          </a:p>
        </p:txBody>
      </p: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C2B79A24-C543-F64C-933B-3127B648A9F7}"/>
              </a:ext>
            </a:extLst>
          </p:cNvPr>
          <p:cNvCxnSpPr>
            <a:cxnSpLocks/>
            <a:stCxn id="6" idx="3"/>
            <a:endCxn id="23" idx="2"/>
          </p:cNvCxnSpPr>
          <p:nvPr/>
        </p:nvCxnSpPr>
        <p:spPr>
          <a:xfrm>
            <a:off x="3629783" y="2680216"/>
            <a:ext cx="465966" cy="4447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8703D768-0655-CA4D-8FEA-F270A63A2230}"/>
              </a:ext>
            </a:extLst>
          </p:cNvPr>
          <p:cNvCxnSpPr>
            <a:cxnSpLocks/>
            <a:stCxn id="23" idx="6"/>
            <a:endCxn id="7" idx="1"/>
          </p:cNvCxnSpPr>
          <p:nvPr/>
        </p:nvCxnSpPr>
        <p:spPr>
          <a:xfrm flipH="1">
            <a:off x="2909714" y="2684663"/>
            <a:ext cx="3138560" cy="940701"/>
          </a:xfrm>
          <a:prstGeom prst="bentConnector5">
            <a:avLst>
              <a:gd name="adj1" fmla="val -7284"/>
              <a:gd name="adj2" fmla="val 64339"/>
              <a:gd name="adj3" fmla="val 107284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C99C62B-ECFA-384F-856F-05FEF1851046}"/>
              </a:ext>
            </a:extLst>
          </p:cNvPr>
          <p:cNvSpPr txBox="1"/>
          <p:nvPr/>
        </p:nvSpPr>
        <p:spPr>
          <a:xfrm>
            <a:off x="4095749" y="3365689"/>
            <a:ext cx="2660320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STG2HXXX.DAT</a:t>
            </a: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80DCBD6-E8F2-E741-98E2-843598576157}"/>
              </a:ext>
            </a:extLst>
          </p:cNvPr>
          <p:cNvCxnSpPr>
            <a:cxnSpLocks/>
            <a:stCxn id="7" idx="3"/>
            <a:endCxn id="37" idx="2"/>
          </p:cNvCxnSpPr>
          <p:nvPr/>
        </p:nvCxnSpPr>
        <p:spPr>
          <a:xfrm>
            <a:off x="3637798" y="3625364"/>
            <a:ext cx="457951" cy="1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96B711B-51AE-3142-B7ED-CA5788101407}"/>
              </a:ext>
            </a:extLst>
          </p:cNvPr>
          <p:cNvSpPr txBox="1"/>
          <p:nvPr/>
        </p:nvSpPr>
        <p:spPr>
          <a:xfrm>
            <a:off x="4095749" y="3883283"/>
            <a:ext cx="1666250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sizeH.dat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7033147-F0BC-B041-8EFF-E3AB5A3B7E3A}"/>
              </a:ext>
            </a:extLst>
          </p:cNvPr>
          <p:cNvSpPr txBox="1"/>
          <p:nvPr/>
        </p:nvSpPr>
        <p:spPr>
          <a:xfrm>
            <a:off x="4557653" y="4601840"/>
            <a:ext cx="1785719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H.DATXXX</a:t>
            </a:r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E1987671-43CA-8941-9FAC-CA722635C6E2}"/>
              </a:ext>
            </a:extLst>
          </p:cNvPr>
          <p:cNvCxnSpPr>
            <a:cxnSpLocks/>
            <a:stCxn id="9" idx="3"/>
            <a:endCxn id="72" idx="2"/>
          </p:cNvCxnSpPr>
          <p:nvPr/>
        </p:nvCxnSpPr>
        <p:spPr>
          <a:xfrm>
            <a:off x="3637798" y="4861516"/>
            <a:ext cx="919855" cy="1270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1C19EBD3-7179-084F-8418-FAE0057D51EA}"/>
              </a:ext>
            </a:extLst>
          </p:cNvPr>
          <p:cNvCxnSpPr>
            <a:cxnSpLocks/>
            <a:stCxn id="72" idx="4"/>
            <a:endCxn id="10" idx="1"/>
          </p:cNvCxnSpPr>
          <p:nvPr/>
        </p:nvCxnSpPr>
        <p:spPr>
          <a:xfrm rot="5400000">
            <a:off x="4076809" y="4316047"/>
            <a:ext cx="568560" cy="2178849"/>
          </a:xfrm>
          <a:prstGeom prst="bentConnector4">
            <a:avLst>
              <a:gd name="adj1" fmla="val 43812"/>
              <a:gd name="adj2" fmla="val 11049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C750B949-17C3-6D4E-97D7-5ABB56A6677D}"/>
              </a:ext>
            </a:extLst>
          </p:cNvPr>
          <p:cNvSpPr txBox="1"/>
          <p:nvPr/>
        </p:nvSpPr>
        <p:spPr>
          <a:xfrm>
            <a:off x="4508989" y="5426159"/>
            <a:ext cx="1884901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KMTLS.XXX</a:t>
            </a:r>
          </a:p>
        </p:txBody>
      </p: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E08E9C71-6EBE-4F4F-9701-F7C4FF7758BC}"/>
              </a:ext>
            </a:extLst>
          </p:cNvPr>
          <p:cNvCxnSpPr>
            <a:cxnSpLocks/>
            <a:stCxn id="10" idx="3"/>
            <a:endCxn id="84" idx="2"/>
          </p:cNvCxnSpPr>
          <p:nvPr/>
        </p:nvCxnSpPr>
        <p:spPr>
          <a:xfrm flipV="1">
            <a:off x="3983718" y="5685835"/>
            <a:ext cx="525271" cy="391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AE5707DC-C92B-B942-95A4-EFD69C74077C}"/>
              </a:ext>
            </a:extLst>
          </p:cNvPr>
          <p:cNvSpPr txBox="1"/>
          <p:nvPr/>
        </p:nvSpPr>
        <p:spPr>
          <a:xfrm>
            <a:off x="8656157" y="5965950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IC </a:t>
            </a:r>
            <a:r>
              <a:rPr lang="en-US" dirty="0" err="1">
                <a:solidFill>
                  <a:schemeClr val="accent1"/>
                </a:solidFill>
              </a:rPr>
              <a:t>J</a:t>
            </a:r>
            <a:r>
              <a:rPr lang="en-US" dirty="0" err="1">
                <a:solidFill>
                  <a:schemeClr val="accent1"/>
                </a:solidFill>
                <a:latin typeface="Symbol" pitchFamily="2" charset="2"/>
              </a:rPr>
              <a:t>p</a:t>
            </a:r>
            <a:r>
              <a:rPr lang="en-US" dirty="0">
                <a:solidFill>
                  <a:schemeClr val="accent1"/>
                </a:solidFill>
              </a:rPr>
              <a:t> coupling</a:t>
            </a:r>
          </a:p>
        </p:txBody>
      </p: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21CC435F-B23C-014B-9F92-E566C722EED1}"/>
              </a:ext>
            </a:extLst>
          </p:cNvPr>
          <p:cNvCxnSpPr>
            <a:cxnSpLocks/>
            <a:endCxn id="58" idx="2"/>
          </p:cNvCxnSpPr>
          <p:nvPr/>
        </p:nvCxnSpPr>
        <p:spPr>
          <a:xfrm rot="16200000" flipH="1">
            <a:off x="3720459" y="3767669"/>
            <a:ext cx="517596" cy="232983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F9FB835-595F-E044-8D86-11FEA3BECF1C}"/>
              </a:ext>
            </a:extLst>
          </p:cNvPr>
          <p:cNvCxnSpPr/>
          <p:nvPr/>
        </p:nvCxnSpPr>
        <p:spPr>
          <a:xfrm>
            <a:off x="6772275" y="2124075"/>
            <a:ext cx="0" cy="31527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D58EE3E6-4997-7E43-A17A-840079F6C204}"/>
              </a:ext>
            </a:extLst>
          </p:cNvPr>
          <p:cNvCxnSpPr>
            <a:cxnSpLocks/>
            <a:stCxn id="58" idx="4"/>
            <a:endCxn id="9" idx="1"/>
          </p:cNvCxnSpPr>
          <p:nvPr/>
        </p:nvCxnSpPr>
        <p:spPr>
          <a:xfrm rot="5400000">
            <a:off x="3689853" y="3622495"/>
            <a:ext cx="458882" cy="2019160"/>
          </a:xfrm>
          <a:prstGeom prst="bentConnector4">
            <a:avLst>
              <a:gd name="adj1" fmla="val 29879"/>
              <a:gd name="adj2" fmla="val 11132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E6A0160A-43E6-584C-889C-4FF5711833D8}"/>
              </a:ext>
            </a:extLst>
          </p:cNvPr>
          <p:cNvCxnSpPr>
            <a:cxnSpLocks/>
            <a:stCxn id="37" idx="5"/>
          </p:cNvCxnSpPr>
          <p:nvPr/>
        </p:nvCxnSpPr>
        <p:spPr>
          <a:xfrm rot="5400000">
            <a:off x="5281601" y="3451170"/>
            <a:ext cx="727061" cy="1442687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0D4F881F-9DEA-5D41-AFDD-725FE49538F0}"/>
              </a:ext>
            </a:extLst>
          </p:cNvPr>
          <p:cNvCxnSpPr>
            <a:cxnSpLocks/>
            <a:stCxn id="58" idx="3"/>
            <a:endCxn id="10" idx="1"/>
          </p:cNvCxnSpPr>
          <p:nvPr/>
        </p:nvCxnSpPr>
        <p:spPr>
          <a:xfrm rot="5400000">
            <a:off x="3124128" y="4474113"/>
            <a:ext cx="1363174" cy="1068102"/>
          </a:xfrm>
          <a:prstGeom prst="bentConnector4">
            <a:avLst>
              <a:gd name="adj1" fmla="val -90"/>
              <a:gd name="adj2" fmla="val 16777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A29C6063-7E60-8E45-9516-C385FDEECEE0}"/>
              </a:ext>
            </a:extLst>
          </p:cNvPr>
          <p:cNvSpPr txBox="1"/>
          <p:nvPr/>
        </p:nvSpPr>
        <p:spPr>
          <a:xfrm>
            <a:off x="1098641" y="2855356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LS Part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CADDFDC-5153-6F4C-8F82-53935CE913E1}"/>
              </a:ext>
            </a:extLst>
          </p:cNvPr>
          <p:cNvSpPr txBox="1"/>
          <p:nvPr/>
        </p:nvSpPr>
        <p:spPr>
          <a:xfrm>
            <a:off x="7203877" y="2326105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TCC Part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E643988-7A46-6D44-909C-7A4A17C529EB}"/>
              </a:ext>
            </a:extLst>
          </p:cNvPr>
          <p:cNvSpPr txBox="1"/>
          <p:nvPr/>
        </p:nvSpPr>
        <p:spPr>
          <a:xfrm>
            <a:off x="7444431" y="2769287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AF722EE-5390-D046-B965-17EB22660A6B}"/>
              </a:ext>
            </a:extLst>
          </p:cNvPr>
          <p:cNvSpPr txBox="1"/>
          <p:nvPr/>
        </p:nvSpPr>
        <p:spPr>
          <a:xfrm>
            <a:off x="7444431" y="3566650"/>
            <a:ext cx="72808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1942402-815B-314F-A5AA-18E1613D017B}"/>
              </a:ext>
            </a:extLst>
          </p:cNvPr>
          <p:cNvSpPr txBox="1"/>
          <p:nvPr/>
        </p:nvSpPr>
        <p:spPr>
          <a:xfrm>
            <a:off x="8656157" y="277049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...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0AE0804-F071-5F4B-92B8-C50F79C27D3C}"/>
              </a:ext>
            </a:extLst>
          </p:cNvPr>
          <p:cNvSpPr txBox="1"/>
          <p:nvPr/>
        </p:nvSpPr>
        <p:spPr>
          <a:xfrm>
            <a:off x="8656157" y="356342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...</a:t>
            </a:r>
          </a:p>
        </p:txBody>
      </p: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D5ADA818-DAE1-8044-B5B4-D4691D9CCDDF}"/>
              </a:ext>
            </a:extLst>
          </p:cNvPr>
          <p:cNvCxnSpPr>
            <a:cxnSpLocks/>
            <a:stCxn id="87" idx="3"/>
            <a:endCxn id="92" idx="1"/>
          </p:cNvCxnSpPr>
          <p:nvPr/>
        </p:nvCxnSpPr>
        <p:spPr>
          <a:xfrm>
            <a:off x="8172515" y="2953953"/>
            <a:ext cx="483642" cy="1203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0C4F64E7-D221-D243-87AC-741FCA706549}"/>
              </a:ext>
            </a:extLst>
          </p:cNvPr>
          <p:cNvCxnSpPr>
            <a:cxnSpLocks/>
            <a:stCxn id="92" idx="3"/>
            <a:endCxn id="89" idx="1"/>
          </p:cNvCxnSpPr>
          <p:nvPr/>
        </p:nvCxnSpPr>
        <p:spPr>
          <a:xfrm flipH="1">
            <a:off x="7444431" y="2955156"/>
            <a:ext cx="1588752" cy="796160"/>
          </a:xfrm>
          <a:prstGeom prst="bentConnector5">
            <a:avLst>
              <a:gd name="adj1" fmla="val -14389"/>
              <a:gd name="adj2" fmla="val 50000"/>
              <a:gd name="adj3" fmla="val 11438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55C6D255-FF45-8346-9184-27C02EE8C727}"/>
              </a:ext>
            </a:extLst>
          </p:cNvPr>
          <p:cNvCxnSpPr>
            <a:cxnSpLocks/>
            <a:stCxn id="89" idx="3"/>
            <a:endCxn id="93" idx="1"/>
          </p:cNvCxnSpPr>
          <p:nvPr/>
        </p:nvCxnSpPr>
        <p:spPr>
          <a:xfrm flipV="1">
            <a:off x="8172515" y="3748088"/>
            <a:ext cx="483642" cy="3228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324ADA63-4C46-9943-A884-9C66D0E2018C}"/>
              </a:ext>
            </a:extLst>
          </p:cNvPr>
          <p:cNvCxnSpPr>
            <a:cxnSpLocks/>
            <a:stCxn id="93" idx="3"/>
            <a:endCxn id="8" idx="1"/>
          </p:cNvCxnSpPr>
          <p:nvPr/>
        </p:nvCxnSpPr>
        <p:spPr>
          <a:xfrm flipH="1">
            <a:off x="7444431" y="3748088"/>
            <a:ext cx="1588752" cy="827063"/>
          </a:xfrm>
          <a:prstGeom prst="bentConnector5">
            <a:avLst>
              <a:gd name="adj1" fmla="val -14389"/>
              <a:gd name="adj2" fmla="val 50000"/>
              <a:gd name="adj3" fmla="val 114389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C4D9C695-C390-B644-9F59-26BFE6B2F8C0}"/>
              </a:ext>
            </a:extLst>
          </p:cNvPr>
          <p:cNvSpPr txBox="1"/>
          <p:nvPr/>
        </p:nvSpPr>
        <p:spPr>
          <a:xfrm>
            <a:off x="8694257" y="4315475"/>
            <a:ext cx="1634692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TCC.DAT</a:t>
            </a:r>
          </a:p>
        </p:txBody>
      </p:sp>
      <p:cxnSp>
        <p:nvCxnSpPr>
          <p:cNvPr id="108" name="Elbow Connector 107">
            <a:extLst>
              <a:ext uri="{FF2B5EF4-FFF2-40B4-BE49-F238E27FC236}">
                <a16:creationId xmlns:a16="http://schemas.microsoft.com/office/drawing/2014/main" id="{CA813066-1C16-CC42-B05B-181F4933A7E3}"/>
              </a:ext>
            </a:extLst>
          </p:cNvPr>
          <p:cNvCxnSpPr>
            <a:cxnSpLocks/>
            <a:stCxn id="8" idx="3"/>
            <a:endCxn id="106" idx="2"/>
          </p:cNvCxnSpPr>
          <p:nvPr/>
        </p:nvCxnSpPr>
        <p:spPr>
          <a:xfrm>
            <a:off x="8291138" y="4575151"/>
            <a:ext cx="403119" cy="12700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36C48C32-2669-0B45-AE93-D51C16EB1CC2}"/>
              </a:ext>
            </a:extLst>
          </p:cNvPr>
          <p:cNvSpPr txBox="1"/>
          <p:nvPr/>
        </p:nvSpPr>
        <p:spPr>
          <a:xfrm>
            <a:off x="4510509" y="6021514"/>
            <a:ext cx="1537765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OMEGA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6C1E735-ABA6-5B43-A220-A26B8067491C}"/>
              </a:ext>
            </a:extLst>
          </p:cNvPr>
          <p:cNvSpPr txBox="1"/>
          <p:nvPr/>
        </p:nvSpPr>
        <p:spPr>
          <a:xfrm>
            <a:off x="5973097" y="611391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LS</a:t>
            </a:r>
          </a:p>
        </p:txBody>
      </p: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6D46AB96-FC88-3A48-AD5F-667F69483B0B}"/>
              </a:ext>
            </a:extLst>
          </p:cNvPr>
          <p:cNvCxnSpPr>
            <a:cxnSpLocks/>
            <a:endCxn id="110" idx="2"/>
          </p:cNvCxnSpPr>
          <p:nvPr/>
        </p:nvCxnSpPr>
        <p:spPr>
          <a:xfrm rot="16200000" flipH="1">
            <a:off x="4080753" y="5851434"/>
            <a:ext cx="595356" cy="26415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EF7A3906-ADD7-B54C-AF72-7DCB869CCCDE}"/>
              </a:ext>
            </a:extLst>
          </p:cNvPr>
          <p:cNvSpPr txBox="1"/>
          <p:nvPr/>
        </p:nvSpPr>
        <p:spPr>
          <a:xfrm>
            <a:off x="7286451" y="5500623"/>
            <a:ext cx="95250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STGICF</a:t>
            </a:r>
          </a:p>
        </p:txBody>
      </p: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1CA9A4EB-9BA6-194B-B221-BA42A489C256}"/>
              </a:ext>
            </a:extLst>
          </p:cNvPr>
          <p:cNvCxnSpPr>
            <a:cxnSpLocks/>
            <a:stCxn id="84" idx="6"/>
            <a:endCxn id="115" idx="1"/>
          </p:cNvCxnSpPr>
          <p:nvPr/>
        </p:nvCxnSpPr>
        <p:spPr>
          <a:xfrm flipV="1">
            <a:off x="6393890" y="5685289"/>
            <a:ext cx="892561" cy="54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5DCC8698-F104-4A40-92BE-1898EE3C6832}"/>
              </a:ext>
            </a:extLst>
          </p:cNvPr>
          <p:cNvCxnSpPr>
            <a:cxnSpLocks/>
            <a:stCxn id="106" idx="4"/>
            <a:endCxn id="115" idx="1"/>
          </p:cNvCxnSpPr>
          <p:nvPr/>
        </p:nvCxnSpPr>
        <p:spPr>
          <a:xfrm rot="5400000">
            <a:off x="7973796" y="4147481"/>
            <a:ext cx="850463" cy="2225152"/>
          </a:xfrm>
          <a:prstGeom prst="bentConnector4">
            <a:avLst>
              <a:gd name="adj1" fmla="val 39143"/>
              <a:gd name="adj2" fmla="val 11027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C42BDD39-27CF-4047-9535-811A2E02E1AA}"/>
              </a:ext>
            </a:extLst>
          </p:cNvPr>
          <p:cNvSpPr txBox="1"/>
          <p:nvPr/>
        </p:nvSpPr>
        <p:spPr>
          <a:xfrm>
            <a:off x="8742720" y="5422479"/>
            <a:ext cx="1537765" cy="51935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OMEGA</a:t>
            </a:r>
          </a:p>
        </p:txBody>
      </p:sp>
      <p:cxnSp>
        <p:nvCxnSpPr>
          <p:cNvPr id="125" name="Elbow Connector 124">
            <a:extLst>
              <a:ext uri="{FF2B5EF4-FFF2-40B4-BE49-F238E27FC236}">
                <a16:creationId xmlns:a16="http://schemas.microsoft.com/office/drawing/2014/main" id="{3685FFDC-D93D-ED40-82C5-444457319FAE}"/>
              </a:ext>
            </a:extLst>
          </p:cNvPr>
          <p:cNvCxnSpPr>
            <a:cxnSpLocks/>
            <a:stCxn id="115" idx="3"/>
            <a:endCxn id="123" idx="2"/>
          </p:cNvCxnSpPr>
          <p:nvPr/>
        </p:nvCxnSpPr>
        <p:spPr>
          <a:xfrm flipV="1">
            <a:off x="8238956" y="5682155"/>
            <a:ext cx="503764" cy="3134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>
            <a:extLst>
              <a:ext uri="{FF2B5EF4-FFF2-40B4-BE49-F238E27FC236}">
                <a16:creationId xmlns:a16="http://schemas.microsoft.com/office/drawing/2014/main" id="{5A21E370-4BE5-664E-9188-FD0749A274E3}"/>
              </a:ext>
            </a:extLst>
          </p:cNvPr>
          <p:cNvCxnSpPr>
            <a:cxnSpLocks/>
            <a:endCxn id="87" idx="1"/>
          </p:cNvCxnSpPr>
          <p:nvPr/>
        </p:nvCxnSpPr>
        <p:spPr>
          <a:xfrm rot="16200000" flipH="1">
            <a:off x="6794118" y="2303640"/>
            <a:ext cx="723720" cy="57690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8312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3365</TotalTime>
  <Words>1006</Words>
  <Application>Microsoft Macintosh PowerPoint</Application>
  <PresentationFormat>Widescreen</PresentationFormat>
  <Paragraphs>170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Mincho</vt:lpstr>
      <vt:lpstr>Arial</vt:lpstr>
      <vt:lpstr>Century Gothic</vt:lpstr>
      <vt:lpstr>Symbol</vt:lpstr>
      <vt:lpstr>Wingdings 3</vt:lpstr>
      <vt:lpstr>Wisp</vt:lpstr>
      <vt:lpstr>Breit Pauli R-MATRX for electron-impact excitation of ions. An example: He-like C4+</vt:lpstr>
      <vt:lpstr>Introduction</vt:lpstr>
      <vt:lpstr>Download the codes</vt:lpstr>
      <vt:lpstr>Download the codes</vt:lpstr>
      <vt:lpstr>Compile the codes</vt:lpstr>
      <vt:lpstr>adas803.pl</vt:lpstr>
      <vt:lpstr>BP-RMATRX1</vt:lpstr>
      <vt:lpstr>LS-RMATRX1</vt:lpstr>
      <vt:lpstr>ICFT-RMATRX1</vt:lpstr>
      <vt:lpstr>Inputs</vt:lpstr>
      <vt:lpstr>Inner region</vt:lpstr>
      <vt:lpstr>Outer region</vt:lpstr>
      <vt:lpstr>Merging and adding OMEGA files</vt:lpstr>
      <vt:lpstr>Infinite energy point</vt:lpstr>
      <vt:lpstr>Maxwell convolution and get adf04 files</vt:lpstr>
      <vt:lpstr>Write and submit the paper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Breit Pauli R-MATRX for electron-impact excitation of ions. An example: He-like C4+</dc:title>
  <dc:creator>Microsoft Office User</dc:creator>
  <cp:lastModifiedBy>Microsoft Office User</cp:lastModifiedBy>
  <cp:revision>108</cp:revision>
  <dcterms:created xsi:type="dcterms:W3CDTF">2019-05-28T09:28:21Z</dcterms:created>
  <dcterms:modified xsi:type="dcterms:W3CDTF">2019-06-20T16:39:20Z</dcterms:modified>
</cp:coreProperties>
</file>