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3.gif" ContentType="image/gif"/>
  <Override PartName="/ppt/media/image16.png" ContentType="image/png"/>
  <Override PartName="/ppt/media/image9.png" ContentType="image/png"/>
  <Override PartName="/ppt/media/image10.png" ContentType="image/png"/>
  <Override PartName="/ppt/media/image5.png" ContentType="image/png"/>
  <Override PartName="/ppt/media/image2.gif" ContentType="image/gif"/>
  <Override PartName="/ppt/media/image19.png" ContentType="image/png"/>
  <Override PartName="/ppt/media/image1.png" ContentType="image/png"/>
  <Override PartName="/ppt/media/image18.png" ContentType="image/png"/>
  <Override PartName="/ppt/media/image17.png" ContentType="image/png"/>
  <Override PartName="/ppt/media/image15.png" ContentType="image/png"/>
  <Override PartName="/ppt/media/image14.png" ContentType="image/png"/>
  <Override PartName="/ppt/media/image11.png" ContentType="image/png"/>
  <Override PartName="/ppt/media/image6.png" ContentType="image/png"/>
  <Override PartName="/ppt/media/image3.gif" ContentType="image/gif"/>
  <Override PartName="/ppt/media/image12.png" ContentType="image/png"/>
  <Override PartName="/ppt/media/image7.png" ContentType="image/png"/>
  <Override PartName="/ppt/media/image4.gif" ContentType="image/gif"/>
  <Override PartName="/ppt/media/image8.png" ContentType="image/png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28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Click to edit the title text </a:t>
            </a:r>
            <a:r>
              <a:rPr b="1" lang="en-US" sz="2800" spc="-1" strike="noStrike">
                <a:latin typeface="Arial"/>
              </a:rPr>
              <a:t>format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Click to edit the outline text format</a:t>
            </a:r>
            <a:endParaRPr b="0" lang="en-US" sz="2400" spc="-1" strike="noStrike">
              <a:latin typeface="Arial"/>
            </a:endParaRPr>
          </a:p>
          <a:p>
            <a:pPr lvl="1" marL="864000" indent="-288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16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3E4A6DF7-28C7-4E86-8B0E-07B4F9653094}" type="slidenum">
              <a:rPr b="0" lang="en-US" sz="1400" spc="-1" strike="noStrike">
                <a:latin typeface="Times New Roman"/>
              </a:rPr>
              <a:t>12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2">
            <a:alphaModFix amt="4000"/>
          </a:blip>
          <a:stretch/>
        </p:blipFill>
        <p:spPr>
          <a:xfrm>
            <a:off x="720" y="720"/>
            <a:ext cx="10079640" cy="755964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3600" spc="-1" strike="noStrike">
                <a:latin typeface="Arial"/>
              </a:rPr>
              <a:t>Click to edit the title text format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latin typeface="Arial"/>
              </a:rPr>
              <a:t>Click to edit the outline text format</a:t>
            </a:r>
            <a:endParaRPr b="0" lang="en-US" sz="26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latin typeface="Arial"/>
              </a:rPr>
              <a:t>Second Outline Level</a:t>
            </a:r>
            <a:endParaRPr b="0" lang="en-US" sz="26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latin typeface="Arial"/>
              </a:rPr>
              <a:t>Third Outline Level</a:t>
            </a:r>
            <a:endParaRPr b="0" lang="en-US" sz="26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latin typeface="Arial"/>
              </a:rPr>
              <a:t>Fourth Outline Level</a:t>
            </a:r>
            <a:endParaRPr b="0" lang="en-US" sz="26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latin typeface="Arial"/>
              </a:rPr>
              <a:t>Fifth Outline Level</a:t>
            </a:r>
            <a:endParaRPr b="0" lang="en-US" sz="26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latin typeface="Arial"/>
              </a:rPr>
              <a:t>Sixth Outline Level</a:t>
            </a:r>
            <a:endParaRPr b="0" lang="en-US" sz="26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latin typeface="Arial"/>
              </a:rPr>
              <a:t>Seventh Outline Level</a:t>
            </a:r>
            <a:endParaRPr b="0" lang="en-US" sz="26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30733BC9-9C8D-46D6-8958-DEEB2F07A791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3.gif"/><Relationship Id="rId2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image" Target="../media/image3.gif"/><Relationship Id="rId3" Type="http://schemas.openxmlformats.org/officeDocument/2006/relationships/image" Target="../media/image4.gif"/><Relationship Id="rId4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connorb.freeshell.org/gasp/vienna2023/" TargetMode="External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457200" y="457200"/>
            <a:ext cx="9144000" cy="2286000"/>
          </a:xfrm>
          <a:prstGeom prst="rect">
            <a:avLst/>
          </a:prstGeom>
          <a:solidFill>
            <a:srgbClr val="99ccff">
              <a:alpha val="4000"/>
            </a:srgbClr>
          </a:solidFill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TextShape 2"/>
          <p:cNvSpPr txBox="1"/>
          <p:nvPr/>
        </p:nvSpPr>
        <p:spPr>
          <a:xfrm>
            <a:off x="685800" y="1486440"/>
            <a:ext cx="9071640" cy="6116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 </a:t>
            </a:r>
            <a:br/>
            <a:r>
              <a:rPr b="1" lang="en-US" sz="2800" spc="-1" strike="noStrike">
                <a:latin typeface="Arial"/>
              </a:rPr>
              <a:t> </a:t>
            </a:r>
            <a:br/>
            <a:r>
              <a:rPr b="1" lang="en-US" sz="3200" spc="-1" strike="noStrike">
                <a:latin typeface="Arial"/>
              </a:rPr>
              <a:t>Connor Ballance </a:t>
            </a:r>
            <a:br/>
            <a:r>
              <a:rPr b="1" lang="en-US" sz="3200" spc="-1" strike="noStrike">
                <a:latin typeface="Arial"/>
              </a:rPr>
              <a:t>(Queen's University of Belfast )</a:t>
            </a:r>
            <a:br/>
            <a:br/>
            <a:br/>
            <a:br/>
            <a:br/>
            <a:endParaRPr b="1" lang="en-US" sz="3200" spc="-1" strike="noStrike">
              <a:latin typeface="Arial"/>
            </a:endParaRPr>
          </a:p>
        </p:txBody>
      </p:sp>
      <p:sp>
        <p:nvSpPr>
          <p:cNvPr id="85" name="TextShape 3"/>
          <p:cNvSpPr txBox="1"/>
          <p:nvPr/>
        </p:nvSpPr>
        <p:spPr>
          <a:xfrm>
            <a:off x="457200" y="2887920"/>
            <a:ext cx="9071640" cy="419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3200" spc="-1" strike="noStrike">
                <a:latin typeface="Arial"/>
              </a:rPr>
              <a:t> </a:t>
            </a:r>
            <a:endParaRPr b="0" lang="en-US" sz="3200" spc="-1" strike="noStrike">
              <a:latin typeface="Arial"/>
            </a:endParaRPr>
          </a:p>
          <a:p>
            <a:pPr algn="ctr"/>
            <a:endParaRPr b="0" lang="en-US" sz="3200" spc="-1" strike="noStrike">
              <a:latin typeface="Arial"/>
            </a:endParaRPr>
          </a:p>
          <a:p>
            <a:pPr algn="ctr"/>
            <a:endParaRPr b="0" lang="en-US" sz="3200" spc="-1" strike="noStrike">
              <a:latin typeface="Arial"/>
            </a:endParaRPr>
          </a:p>
          <a:p>
            <a:pPr algn="ctr"/>
            <a:endParaRPr b="0" lang="en-US" sz="3200" spc="-1" strike="noStrike">
              <a:latin typeface="Arial"/>
            </a:endParaRPr>
          </a:p>
          <a:p>
            <a:pPr algn="ctr"/>
            <a:endParaRPr b="0" lang="en-US" sz="3200" spc="-1" strike="noStrike">
              <a:latin typeface="Arial"/>
            </a:endParaRPr>
          </a:p>
          <a:p>
            <a:pPr algn="ctr"/>
            <a:endParaRPr b="0" lang="en-US" sz="3200" spc="-1" strike="noStrike">
              <a:latin typeface="Arial"/>
            </a:endParaRPr>
          </a:p>
        </p:txBody>
      </p:sp>
      <p:sp>
        <p:nvSpPr>
          <p:cNvPr id="86" name="TextShape 4"/>
          <p:cNvSpPr txBox="1"/>
          <p:nvPr/>
        </p:nvSpPr>
        <p:spPr>
          <a:xfrm>
            <a:off x="685800" y="914400"/>
            <a:ext cx="8850600" cy="1815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2600" spc="-1" strike="noStrike">
                <a:latin typeface="Arial"/>
              </a:rPr>
              <a:t>         </a:t>
            </a:r>
            <a:r>
              <a:rPr b="1" i="1" lang="en-US" sz="2600" spc="-1" strike="noStrike">
                <a:latin typeface="Arial"/>
                <a:ea typeface="Arial"/>
              </a:rPr>
              <a:t>An R-matrix approach to the single photon                               ionization of atoms and ions</a:t>
            </a:r>
            <a:endParaRPr b="1" lang="en-US" sz="2600" spc="-1" strike="noStrike">
              <a:latin typeface="Arial"/>
            </a:endParaRPr>
          </a:p>
          <a:p>
            <a:r>
              <a:rPr b="1" i="1" lang="en-US" sz="2600" spc="-1" strike="noStrike">
                <a:latin typeface="Arial"/>
                <a:ea typeface="Arial"/>
              </a:rPr>
              <a:t>                </a:t>
            </a:r>
            <a:r>
              <a:rPr b="1" i="1" lang="en-US" sz="2600" spc="-1" strike="noStrike">
                <a:latin typeface="Arial"/>
                <a:ea typeface="Arial"/>
              </a:rPr>
              <a:t>Part 1 of photoionisation tutorial </a:t>
            </a:r>
            <a:endParaRPr b="1" lang="en-US" sz="2600" spc="-1" strike="noStrike">
              <a:latin typeface="Arial"/>
            </a:endParaRPr>
          </a:p>
        </p:txBody>
      </p:sp>
      <p:sp>
        <p:nvSpPr>
          <p:cNvPr id="87" name="TextShape 5"/>
          <p:cNvSpPr txBox="1"/>
          <p:nvPr/>
        </p:nvSpPr>
        <p:spPr>
          <a:xfrm>
            <a:off x="1064520" y="4572000"/>
            <a:ext cx="7850880" cy="125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                    </a:t>
            </a:r>
            <a:r>
              <a:rPr b="1" lang="en-US" sz="1800" spc="-1" strike="noStrike">
                <a:latin typeface="Arial"/>
              </a:rPr>
              <a:t>Collaborators : C Ramsbottom, F Delahaye and N Badnell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</a:t>
            </a:r>
            <a:r>
              <a:rPr b="1" lang="en-US" sz="1800" spc="-1" strike="noStrike">
                <a:latin typeface="Arial"/>
              </a:rPr>
              <a:t>Queen's University /Strathclyde University/ Observatiore de Paris </a:t>
            </a:r>
            <a:endParaRPr b="1" lang="en-US" sz="1800" spc="-1" strike="noStrike">
              <a:latin typeface="Arial"/>
            </a:endParaRPr>
          </a:p>
        </p:txBody>
      </p:sp>
      <p:sp>
        <p:nvSpPr>
          <p:cNvPr id="88" name="TextShape 6"/>
          <p:cNvSpPr txBox="1"/>
          <p:nvPr/>
        </p:nvSpPr>
        <p:spPr>
          <a:xfrm>
            <a:off x="2196720" y="5715000"/>
            <a:ext cx="5956560" cy="381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Atomic Processes in Plasmas     (May 16th 2023)  </a:t>
            </a:r>
            <a:endParaRPr b="1" lang="en-US" sz="1800" spc="-1" strike="noStrike">
              <a:latin typeface="Arial"/>
            </a:endParaRPr>
          </a:p>
        </p:txBody>
      </p:sp>
      <p:sp>
        <p:nvSpPr>
          <p:cNvPr id="89" name="TextShape 7"/>
          <p:cNvSpPr txBox="1"/>
          <p:nvPr/>
        </p:nvSpPr>
        <p:spPr>
          <a:xfrm>
            <a:off x="470160" y="6247800"/>
            <a:ext cx="9131040" cy="610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Funded in part by UK STFC, ERC Synergy grants  to Queen's University of Belfast </a:t>
            </a:r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29560" y="1094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R-matrix Tutorial :  photoionisation of He-like (1s2s)</a:t>
            </a:r>
            <a:br/>
            <a:r>
              <a:rPr b="1" lang="en-US" sz="2800" spc="-1" strike="noStrike">
                <a:latin typeface="Arial"/>
              </a:rPr>
              <a:t>Fe state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457200" y="1600200"/>
            <a:ext cx="8916120" cy="1690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Step  3:  Run the R-matrix outer region region, find an initial discrete boundstate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</a:t>
            </a:r>
            <a:r>
              <a:rPr b="1" lang="en-US" sz="1800" spc="-1" strike="noStrike">
                <a:latin typeface="Arial"/>
              </a:rPr>
              <a:t>(stgb) and run a fine mesh for the photoionisation cross section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</a:t>
            </a:r>
            <a:r>
              <a:rPr b="1" lang="en-US" sz="1800" spc="-1" strike="noStrike">
                <a:latin typeface="Arial"/>
              </a:rPr>
              <a:t>(needs H.DAT and DXX files from inner region)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</a:t>
            </a:r>
            <a:r>
              <a:rPr b="1" lang="en-US" sz="1800" spc="-1" strike="noStrike">
                <a:latin typeface="Arial"/>
              </a:rPr>
              <a:t>./go_compile, ./go_run  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</a:t>
            </a:r>
            <a:endParaRPr b="1" lang="en-US" sz="1800" spc="-1" strike="noStrike">
              <a:latin typeface="Arial"/>
            </a:endParaRPr>
          </a:p>
        </p:txBody>
      </p:sp>
      <p:pic>
        <p:nvPicPr>
          <p:cNvPr id="127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1600200" y="2971800"/>
            <a:ext cx="7086600" cy="4473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If we go back to our trial wavefunction ….</a:t>
            </a:r>
            <a:endParaRPr b="1" lang="en-US" sz="2800" spc="-1" strike="noStrike">
              <a:latin typeface="Arial"/>
            </a:endParaRPr>
          </a:p>
        </p:txBody>
      </p:sp>
      <p:pic>
        <p:nvPicPr>
          <p:cNvPr id="129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1143000" y="1371600"/>
            <a:ext cx="7543800" cy="1371600"/>
          </a:xfrm>
          <a:prstGeom prst="rect">
            <a:avLst/>
          </a:prstGeom>
          <a:ln>
            <a:noFill/>
          </a:ln>
        </p:spPr>
      </p:pic>
      <p:sp>
        <p:nvSpPr>
          <p:cNvPr id="130" name="CustomShape 2"/>
          <p:cNvSpPr/>
          <p:nvPr/>
        </p:nvSpPr>
        <p:spPr>
          <a:xfrm>
            <a:off x="5257800" y="1828800"/>
            <a:ext cx="4114800" cy="1371600"/>
          </a:xfrm>
          <a:prstGeom prst="ellipse">
            <a:avLst/>
          </a:prstGeom>
          <a:solidFill>
            <a:srgbClr val="99ccff">
              <a:alpha val="4000"/>
            </a:srgbClr>
          </a:solidFill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TextShape 3"/>
          <p:cNvSpPr txBox="1"/>
          <p:nvPr/>
        </p:nvSpPr>
        <p:spPr>
          <a:xfrm>
            <a:off x="503640" y="3429000"/>
            <a:ext cx="9097560" cy="4205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We know that our initial bound state (1s2s Triplet S (J=1) even) , by dipole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selection rules will have 3 possible free partial waves namely, J=0 odd, 1 odd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and 2 odd.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In a simplified interpretation of the above equation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Our initial state (1s2s) Triplet S (J=1)   =  1s+ks, 2s+ks, …, 3d+kd (first summation)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                                                   </a:t>
            </a:r>
            <a:r>
              <a:rPr b="1" lang="en-US" sz="1800" spc="-1" strike="noStrike">
                <a:latin typeface="Arial"/>
              </a:rPr>
              <a:t>+ 1s2s,1s3s, …, 2s3s, 2p3p (second sum)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                                                     </a:t>
            </a:r>
            <a:r>
              <a:rPr b="1" lang="en-US" sz="1800" spc="-1" strike="noStrike">
                <a:latin typeface="Arial"/>
              </a:rPr>
              <a:t>(not all listed)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</a:t>
            </a:r>
            <a:r>
              <a:rPr b="1" lang="en-US" sz="1800" spc="-1" strike="noStrike">
                <a:latin typeface="Arial"/>
              </a:rPr>
              <a:t>The eigenvalues of the second summation span from below the ground-state of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</a:t>
            </a:r>
            <a:r>
              <a:rPr b="1" lang="en-US" sz="1800" spc="-1" strike="noStrike">
                <a:latin typeface="Arial"/>
              </a:rPr>
              <a:t>the hydrogen like to energies above. In the former case they form the initial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</a:t>
            </a:r>
            <a:r>
              <a:rPr b="1" lang="en-US" sz="1800" spc="-1" strike="noStrike">
                <a:latin typeface="Arial"/>
              </a:rPr>
              <a:t>bound-state and in the later they may form the low members of Rydberg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</a:t>
            </a:r>
            <a:r>
              <a:rPr b="1" lang="en-US" sz="1800" spc="-1" strike="noStrike">
                <a:latin typeface="Arial"/>
              </a:rPr>
              <a:t>series seen in the photoionisation cross section.  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                       </a:t>
            </a:r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Very brief review of input 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191160" y="1738440"/>
            <a:ext cx="9638640" cy="3290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*  GRASP (General Relativistic Atomic Structure Package) – code aimed at the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</a:t>
            </a:r>
            <a:r>
              <a:rPr b="1" lang="en-US" sz="1800" spc="-1" strike="noStrike">
                <a:latin typeface="Arial"/>
              </a:rPr>
              <a:t>100,000 level calculation that you run on your laptop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</a:t>
            </a:r>
            <a:r>
              <a:rPr b="1" lang="en-US" sz="1800" spc="-1" strike="noStrike">
                <a:latin typeface="Arial"/>
              </a:rPr>
              <a:t>6 orbitals →  9 J Pi levels included in photoionisation calculation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                </a:t>
            </a:r>
            <a:r>
              <a:rPr b="1" lang="en-US" sz="1800" spc="-1" strike="noStrike">
                <a:latin typeface="Arial"/>
              </a:rPr>
              <a:t>R-matrix focuses on the structure of the residual ion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</a:t>
            </a:r>
            <a:r>
              <a:rPr b="1" lang="en-US" sz="1800" spc="-1" strike="noStrike">
                <a:latin typeface="Arial"/>
              </a:rPr>
              <a:t>* stg1d_orb, pstg1d_int, pstg2d_dip, pstg3r,pstgd   (R-matrix inner region)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</a:t>
            </a:r>
            <a:r>
              <a:rPr b="1" lang="en-US" sz="1800" spc="-1" strike="noStrike">
                <a:latin typeface="Arial"/>
              </a:rPr>
              <a:t>* stgb, stgbf0 (which produces photoionisation cross sections) (R-matrix outer region)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</a:t>
            </a:r>
            <a:r>
              <a:rPr b="1" lang="en-US" sz="1800" spc="-1" strike="noStrike">
                <a:latin typeface="Arial"/>
              </a:rPr>
              <a:t>You chose how refined you wish the cross to be by the number of photon energies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</p:txBody>
      </p:sp>
      <p:sp>
        <p:nvSpPr>
          <p:cNvPr id="134" name="TextShape 3"/>
          <p:cNvSpPr txBox="1"/>
          <p:nvPr/>
        </p:nvSpPr>
        <p:spPr>
          <a:xfrm>
            <a:off x="121320" y="4938840"/>
            <a:ext cx="9958680" cy="1690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   </a:t>
            </a:r>
            <a:r>
              <a:rPr b="1" lang="en-US" sz="1800" spc="-1" strike="noStrike">
                <a:latin typeface="Arial"/>
              </a:rPr>
              <a:t>(1)GRASP  provides orbitals delineated on an exponential radial grid (TARGET.INP)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</a:t>
            </a:r>
            <a:r>
              <a:rPr b="1" lang="en-US" sz="1800" spc="-1" strike="noStrike">
                <a:latin typeface="Arial"/>
              </a:rPr>
              <a:t>(2) Rmatrix_inner region provides the H.DAT (produces R-matrix) and D files (DXX)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</a:t>
            </a:r>
            <a:r>
              <a:rPr b="1" lang="en-US" sz="1800" spc="-1" strike="noStrike">
                <a:latin typeface="Arial"/>
              </a:rPr>
              <a:t>that contain the bound-free dipole matrix elements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</a:t>
            </a:r>
            <a:r>
              <a:rPr b="1" lang="en-US" sz="1800" spc="-1" strike="noStrike">
                <a:latin typeface="Arial"/>
              </a:rPr>
              <a:t>(3) R-matrix_outer_region provides the initial bound states (stgb) and the photoioisation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</a:t>
            </a:r>
            <a:r>
              <a:rPr b="1" lang="en-US" sz="1800" spc="-1" strike="noStrike">
                <a:latin typeface="Arial"/>
              </a:rPr>
              <a:t>cross sections (pstgbf0)</a:t>
            </a:r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Results </a:t>
            </a:r>
            <a:endParaRPr b="1" lang="en-US" sz="2800" spc="-1" strike="noStrike">
              <a:latin typeface="Arial"/>
            </a:endParaRPr>
          </a:p>
        </p:txBody>
      </p:sp>
      <p:pic>
        <p:nvPicPr>
          <p:cNvPr id="136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 rot="5400000">
            <a:off x="2230560" y="512280"/>
            <a:ext cx="5841360" cy="7559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But say we remove the configurations associated with 2s,2p,3s,3p and 3d.</a:t>
            </a:r>
            <a:endParaRPr b="1" lang="en-US" sz="2800" spc="-1" strike="noStrike">
              <a:latin typeface="Arial"/>
            </a:endParaRPr>
          </a:p>
        </p:txBody>
      </p:sp>
      <p:pic>
        <p:nvPicPr>
          <p:cNvPr id="138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685800" y="1550880"/>
            <a:ext cx="8798400" cy="4392720"/>
          </a:xfrm>
          <a:prstGeom prst="rect">
            <a:avLst/>
          </a:prstGeom>
          <a:ln>
            <a:noFill/>
          </a:ln>
        </p:spPr>
      </p:pic>
      <p:sp>
        <p:nvSpPr>
          <p:cNvPr id="139" name="CustomShape 2"/>
          <p:cNvSpPr/>
          <p:nvPr/>
        </p:nvSpPr>
        <p:spPr>
          <a:xfrm>
            <a:off x="2743200" y="2743200"/>
            <a:ext cx="2057400" cy="3200400"/>
          </a:xfrm>
          <a:prstGeom prst="ellipse">
            <a:avLst/>
          </a:prstGeom>
          <a:solidFill>
            <a:srgbClr val="99ccff">
              <a:alpha val="4000"/>
            </a:srgbClr>
          </a:solidFill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TextShape 3"/>
          <p:cNvSpPr txBox="1"/>
          <p:nvPr/>
        </p:nvSpPr>
        <p:spPr>
          <a:xfrm>
            <a:off x="914400" y="6400800"/>
            <a:ext cx="7872480" cy="5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This implies only keep configurations associated with 1s target config.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i.e. remove all 2snl,2pnl,3snl,3pnl ad 3dnl  where nl &lt; 3d</a:t>
            </a:r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Consequence :  removal of first members of Rydberg sequences (ie n=2,3) or ‘in-the-box’ resonances</a:t>
            </a:r>
            <a:endParaRPr b="1" lang="en-US" sz="2800" spc="-1" strike="noStrike">
              <a:latin typeface="Arial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914400" y="1371600"/>
            <a:ext cx="8283240" cy="6400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R-matrix largely reproduces the highest resolution experimental measurement </a:t>
            </a:r>
            <a:endParaRPr b="1" lang="en-US" sz="2800" spc="-1" strike="noStrike">
              <a:latin typeface="Arial"/>
            </a:endParaRPr>
          </a:p>
        </p:txBody>
      </p:sp>
      <p:pic>
        <p:nvPicPr>
          <p:cNvPr id="144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228600" y="1427040"/>
            <a:ext cx="4880160" cy="3602160"/>
          </a:xfrm>
          <a:prstGeom prst="rect">
            <a:avLst/>
          </a:prstGeom>
          <a:ln>
            <a:noFill/>
          </a:ln>
        </p:spPr>
      </p:pic>
      <p:pic>
        <p:nvPicPr>
          <p:cNvPr id="145" name="" descr=""/>
          <p:cNvPicPr/>
          <p:nvPr/>
        </p:nvPicPr>
        <p:blipFill>
          <a:blip r:embed="rId2">
            <a:alphaModFix amt="4000"/>
          </a:blip>
          <a:stretch/>
        </p:blipFill>
        <p:spPr>
          <a:xfrm>
            <a:off x="5029200" y="3886200"/>
            <a:ext cx="4924440" cy="3552480"/>
          </a:xfrm>
          <a:prstGeom prst="rect">
            <a:avLst/>
          </a:prstGeom>
          <a:ln>
            <a:noFill/>
          </a:ln>
        </p:spPr>
      </p:pic>
      <p:sp>
        <p:nvSpPr>
          <p:cNvPr id="146" name="TextShape 2"/>
          <p:cNvSpPr txBox="1"/>
          <p:nvPr/>
        </p:nvSpPr>
        <p:spPr>
          <a:xfrm>
            <a:off x="5486400" y="1828800"/>
            <a:ext cx="4461480" cy="1004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Experimental results from the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SOLEIL experiment as compared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to DARC theoretical values convoluted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width a 25 meV width. </a:t>
            </a:r>
            <a:endParaRPr b="1" lang="en-US" sz="1800" spc="-1" strike="noStrike">
              <a:latin typeface="Arial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415080" y="5432040"/>
            <a:ext cx="4476960" cy="5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Resonances are all mapped out, even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if the heights do not necessarily agree. </a:t>
            </a:r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Photoionisation cross sections are one of the </a:t>
            </a:r>
            <a:br/>
            <a:r>
              <a:rPr b="1" lang="en-US" sz="2800" spc="-1" strike="noStrike">
                <a:latin typeface="Arial"/>
              </a:rPr>
              <a:t>ingredients of opacity calculations.Although </a:t>
            </a:r>
            <a:br/>
            <a:r>
              <a:rPr b="1" lang="en-US" sz="2800" spc="-1" strike="noStrike">
                <a:latin typeface="Arial"/>
              </a:rPr>
              <a:t>accurate,not always the most efficient approach</a:t>
            </a:r>
            <a:endParaRPr b="1" lang="en-US" sz="2800" spc="-1" strike="noStrike">
              <a:latin typeface="Arial"/>
            </a:endParaRPr>
          </a:p>
        </p:txBody>
      </p:sp>
      <p:pic>
        <p:nvPicPr>
          <p:cNvPr id="149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1600200" y="1600200"/>
            <a:ext cx="6858000" cy="5105520"/>
          </a:xfrm>
          <a:prstGeom prst="rect">
            <a:avLst/>
          </a:prstGeom>
          <a:ln>
            <a:noFill/>
          </a:ln>
        </p:spPr>
      </p:pic>
      <p:sp>
        <p:nvSpPr>
          <p:cNvPr id="150" name="TextShape 2"/>
          <p:cNvSpPr txBox="1"/>
          <p:nvPr/>
        </p:nvSpPr>
        <p:spPr>
          <a:xfrm>
            <a:off x="1143000" y="6993720"/>
            <a:ext cx="5212800" cy="318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Dr Fontes may talk about this in greater detail.</a:t>
            </a:r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Overview 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685800" y="1371600"/>
            <a:ext cx="8739360" cy="273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2600" spc="-1" strike="noStrike">
                <a:latin typeface="Arial"/>
              </a:rPr>
              <a:t>                 </a:t>
            </a:r>
            <a:endParaRPr b="1" lang="en-US" sz="2600" spc="-1" strike="noStrike">
              <a:latin typeface="Arial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457200" y="1371600"/>
            <a:ext cx="9071640" cy="5567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Introduction of basic photoionization/R-matrix terminology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Photoionization of neutral hydrogen using a configuration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average approach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Tutorial : Photoionization of He-like Fe (hv + 1s2s)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</a:t>
            </a:r>
            <a:r>
              <a:rPr b="0" lang="en-US" sz="2400" spc="-1" strike="noStrike">
                <a:latin typeface="Arial"/>
              </a:rPr>
              <a:t>codes + input decks : web address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</a:t>
            </a:r>
            <a:r>
              <a:rPr b="0" lang="en-US" sz="2400" spc="-1" strike="noStrike">
                <a:latin typeface="Arial"/>
              </a:rPr>
              <a:t>(hopefully we get this far !!)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Discussion of the resonance features inherent within R-matrix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Some application : comparison with experiment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                           </a:t>
            </a:r>
            <a:r>
              <a:rPr b="0" lang="en-US" sz="2400" spc="-1" strike="noStrike">
                <a:latin typeface="Arial"/>
              </a:rPr>
              <a:t>: opacity calculations (Dr Fontes : next part)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-119160"/>
            <a:ext cx="9144000" cy="1033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Terminology 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685800" y="1371600"/>
            <a:ext cx="8739360" cy="273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2600" spc="-1" strike="noStrike">
                <a:latin typeface="Arial"/>
              </a:rPr>
              <a:t>                 </a:t>
            </a:r>
            <a:endParaRPr b="1" lang="en-US" sz="2600" spc="-1" strike="noStrike">
              <a:latin typeface="Arial"/>
            </a:endParaRPr>
          </a:p>
        </p:txBody>
      </p:sp>
      <p:sp>
        <p:nvSpPr>
          <p:cNvPr id="95" name="TextShape 3"/>
          <p:cNvSpPr txBox="1"/>
          <p:nvPr/>
        </p:nvSpPr>
        <p:spPr>
          <a:xfrm>
            <a:off x="529560" y="685800"/>
            <a:ext cx="9071640" cy="6911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Terms : LS coupling representation of the target defined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            </a:t>
            </a:r>
            <a:r>
              <a:rPr b="0" lang="en-US" sz="2400" spc="-1" strike="noStrike">
                <a:latin typeface="Arial"/>
              </a:rPr>
              <a:t>by spin multiplicity, angular momentum and 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            </a:t>
            </a:r>
            <a:r>
              <a:rPr b="0" lang="en-US" sz="2400" spc="-1" strike="noStrike">
                <a:latin typeface="Arial"/>
              </a:rPr>
              <a:t>parity (Russell-Saunders notation)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Levels : Target states are described in J Pi notation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R-matrix / RMPS (see next slide) : non-perturbative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DW ,plane-wave Born, Configuration average : perturbative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Lotz Formula , Gaunt Factors : semi-empirical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Partial Wave :  Target terms/levels couple the angular 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                      </a:t>
            </a:r>
            <a:r>
              <a:rPr b="0" lang="en-US" sz="2400" spc="-1" strike="noStrike">
                <a:latin typeface="Arial"/>
              </a:rPr>
              <a:t>momentum of a continuum electron to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                      </a:t>
            </a:r>
            <a:r>
              <a:rPr b="0" lang="en-US" sz="2400" spc="-1" strike="noStrike">
                <a:latin typeface="Arial"/>
              </a:rPr>
              <a:t>give an overall N+1 </a:t>
            </a:r>
            <a:r>
              <a:rPr b="0" lang="en-US" sz="2400" spc="-1" strike="noStrike">
                <a:latin typeface="Arial"/>
              </a:rPr>
              <a:t>system</a:t>
            </a:r>
            <a:r>
              <a:rPr b="0" lang="en-US" sz="2400" spc="-1" strike="noStrike">
                <a:latin typeface="Arial"/>
              </a:rPr>
              <a:t> with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                       </a:t>
            </a:r>
            <a:r>
              <a:rPr b="0" lang="en-US" sz="2400" spc="-1" strike="noStrike">
                <a:latin typeface="Arial"/>
              </a:rPr>
              <a:t>specific angular momentum.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Scattering approaches fall into two general approaches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Perturbative : Plane-Wave Born, Distorted-Wave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Non-perturbative : CCC (Convergent Close coupling),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                           </a:t>
            </a:r>
            <a:r>
              <a:rPr b="0" lang="en-US" sz="2400" spc="-1" strike="noStrike">
                <a:latin typeface="Arial"/>
              </a:rPr>
              <a:t>R-matrix, TDCC (Time Dependent Close </a:t>
            </a:r>
            <a:endParaRPr b="0" lang="en-US" sz="2400" spc="-1" strike="noStrike">
              <a:latin typeface="Arial"/>
            </a:endParaRPr>
          </a:p>
          <a:p>
            <a:pPr marL="321480" indent="-241560">
              <a:spcAft>
                <a:spcPts val="105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                             </a:t>
            </a:r>
            <a:r>
              <a:rPr b="0" lang="en-US" sz="2400" spc="-1" strike="noStrike">
                <a:latin typeface="Arial"/>
              </a:rPr>
              <a:t>Coupling)  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300960" y="-119160"/>
            <a:ext cx="9071640" cy="126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solidFill>
                  <a:srgbClr val="000000"/>
                </a:solidFill>
                <a:latin typeface="Arial"/>
              </a:rPr>
              <a:t>R-matrix/RMPS in a nutshell 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228600" y="954360"/>
            <a:ext cx="9071640" cy="5079600"/>
          </a:xfrm>
          <a:prstGeom prst="rect">
            <a:avLst/>
          </a:prstGeom>
          <a:solidFill>
            <a:srgbClr val="ffffff">
              <a:alpha val="4000"/>
            </a:srgbClr>
          </a:solidFill>
          <a:ln>
            <a:solidFill>
              <a:srgbClr val="000000"/>
            </a:solidFill>
          </a:ln>
        </p:spPr>
        <p:txBody>
          <a:bodyPr lIns="90000" rIns="90000" tIns="45000" bIns="45000">
            <a:noAutofit/>
          </a:bodyPr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b="1" lang="en-US" sz="1800" spc="-1" strike="noStrike"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1800" spc="-1" strike="noStrike">
                <a:latin typeface="Arial"/>
              </a:rPr>
              <a:t>                 </a:t>
            </a:r>
            <a:endParaRPr b="1" lang="en-US" sz="1800" spc="-1" strike="noStrike"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1800" spc="-1" strike="noStrike">
                <a:latin typeface="Arial"/>
              </a:rPr>
              <a:t>                </a:t>
            </a:r>
            <a:endParaRPr b="1" lang="en-US" sz="1800" spc="-1" strike="noStrike">
              <a:latin typeface="Arial"/>
            </a:endParaRPr>
          </a:p>
        </p:txBody>
      </p:sp>
      <p:pic>
        <p:nvPicPr>
          <p:cNvPr id="98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4343400" y="1143360"/>
            <a:ext cx="4800600" cy="4343400"/>
          </a:xfrm>
          <a:prstGeom prst="rect">
            <a:avLst/>
          </a:prstGeom>
          <a:ln>
            <a:noFill/>
          </a:ln>
        </p:spPr>
      </p:pic>
      <p:pic>
        <p:nvPicPr>
          <p:cNvPr id="99" name="" descr=""/>
          <p:cNvPicPr/>
          <p:nvPr/>
        </p:nvPicPr>
        <p:blipFill>
          <a:blip r:embed="rId2">
            <a:alphaModFix amt="4000"/>
          </a:blip>
          <a:stretch/>
        </p:blipFill>
        <p:spPr>
          <a:xfrm>
            <a:off x="914400" y="6172560"/>
            <a:ext cx="7543800" cy="1371600"/>
          </a:xfrm>
          <a:prstGeom prst="rect">
            <a:avLst/>
          </a:prstGeom>
          <a:ln>
            <a:noFill/>
          </a:ln>
        </p:spPr>
      </p:pic>
      <p:pic>
        <p:nvPicPr>
          <p:cNvPr id="100" name="" descr=""/>
          <p:cNvPicPr/>
          <p:nvPr/>
        </p:nvPicPr>
        <p:blipFill>
          <a:blip r:embed="rId3">
            <a:alphaModFix amt="4000"/>
          </a:blip>
          <a:stretch/>
        </p:blipFill>
        <p:spPr>
          <a:xfrm>
            <a:off x="305280" y="2057760"/>
            <a:ext cx="3809520" cy="2857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Configuration-Average:    hv + H(1s) photoionization</a:t>
            </a:r>
            <a:br/>
            <a:r>
              <a:rPr b="1" lang="en-US" sz="2800" spc="-1" strike="noStrike">
                <a:latin typeface="Arial"/>
              </a:rPr>
              <a:t>(because a single active electron is easier to consider)</a:t>
            </a:r>
            <a:endParaRPr b="1" lang="en-US" sz="2800" spc="-1" strike="noStrike">
              <a:latin typeface="Arial"/>
            </a:endParaRPr>
          </a:p>
        </p:txBody>
      </p:sp>
      <p:pic>
        <p:nvPicPr>
          <p:cNvPr id="102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884160" y="1567440"/>
            <a:ext cx="8488440" cy="5535720"/>
          </a:xfrm>
          <a:prstGeom prst="rect">
            <a:avLst/>
          </a:prstGeom>
          <a:ln>
            <a:noFill/>
          </a:ln>
        </p:spPr>
      </p:pic>
      <p:sp>
        <p:nvSpPr>
          <p:cNvPr id="103" name="CustomShape 2"/>
          <p:cNvSpPr/>
          <p:nvPr/>
        </p:nvSpPr>
        <p:spPr>
          <a:xfrm>
            <a:off x="4343400" y="3200400"/>
            <a:ext cx="3886200" cy="1371600"/>
          </a:xfrm>
          <a:prstGeom prst="ellipse">
            <a:avLst/>
          </a:prstGeom>
          <a:solidFill>
            <a:srgbClr val="99ccff">
              <a:alpha val="4000"/>
            </a:srgbClr>
          </a:solidFill>
          <a:ln>
            <a:solidFill>
              <a:srgbClr val="00a933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TextShape 3"/>
          <p:cNvSpPr txBox="1"/>
          <p:nvPr/>
        </p:nvSpPr>
        <p:spPr>
          <a:xfrm>
            <a:off x="7543800" y="2971800"/>
            <a:ext cx="2392200" cy="5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Compare with Yuri’s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</a:t>
            </a:r>
            <a:r>
              <a:rPr b="1" lang="en-US" sz="1800" spc="-1" strike="noStrike">
                <a:latin typeface="Arial"/>
              </a:rPr>
              <a:t>Tutorial.</a:t>
            </a:r>
            <a:endParaRPr b="1" lang="en-US" sz="1800" spc="-1" strike="noStrike">
              <a:latin typeface="Arial"/>
            </a:endParaRPr>
          </a:p>
        </p:txBody>
      </p:sp>
      <p:sp>
        <p:nvSpPr>
          <p:cNvPr id="105" name="TextShape 4"/>
          <p:cNvSpPr txBox="1"/>
          <p:nvPr/>
        </p:nvSpPr>
        <p:spPr>
          <a:xfrm>
            <a:off x="7772400" y="1828800"/>
            <a:ext cx="1335960" cy="318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CA approx</a:t>
            </a:r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685800" y="114120"/>
            <a:ext cx="3429000" cy="24004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2">
            <a:alphaModFix amt="4000"/>
          </a:blip>
          <a:stretch/>
        </p:blipFill>
        <p:spPr>
          <a:xfrm>
            <a:off x="635760" y="2593800"/>
            <a:ext cx="3479040" cy="2435400"/>
          </a:xfrm>
          <a:prstGeom prst="rect">
            <a:avLst/>
          </a:prstGeom>
          <a:ln>
            <a:noFill/>
          </a:ln>
        </p:spPr>
      </p:pic>
      <p:pic>
        <p:nvPicPr>
          <p:cNvPr id="108" name="" descr=""/>
          <p:cNvPicPr/>
          <p:nvPr/>
        </p:nvPicPr>
        <p:blipFill>
          <a:blip r:embed="rId3">
            <a:alphaModFix amt="4000"/>
          </a:blip>
          <a:stretch/>
        </p:blipFill>
        <p:spPr>
          <a:xfrm>
            <a:off x="685800" y="5029200"/>
            <a:ext cx="3429000" cy="2400120"/>
          </a:xfrm>
          <a:prstGeom prst="rect">
            <a:avLst/>
          </a:prstGeom>
          <a:ln>
            <a:noFill/>
          </a:ln>
        </p:spPr>
      </p:pic>
      <p:sp>
        <p:nvSpPr>
          <p:cNvPr id="109" name="TextShape 1"/>
          <p:cNvSpPr txBox="1"/>
          <p:nvPr/>
        </p:nvSpPr>
        <p:spPr>
          <a:xfrm>
            <a:off x="4800600" y="457200"/>
            <a:ext cx="5068080" cy="4433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Here the 1s (red) orbital has been multiplied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by r. The 3 graphs from top to bottom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correspond to an incoming photon of 13.6,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15.0 and 150.0 eV (green) .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The wavefunction of representing the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continuum (green) is distorted or perturbed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close to the nucleus (radial position=0)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Each of plots to the left contributes a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single energy point to a total photoionization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plot (see below)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As the photoionisation is a mediated overlap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between an initial discrete bound state and a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continuum (free) wavefunction it is called a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bound-free transition.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</a:t>
            </a:r>
            <a:endParaRPr b="1" lang="en-US" sz="1800" spc="-1" strike="noStrike">
              <a:latin typeface="Arial"/>
            </a:endParaRPr>
          </a:p>
        </p:txBody>
      </p:sp>
      <p:pic>
        <p:nvPicPr>
          <p:cNvPr id="110" name="" descr=""/>
          <p:cNvPicPr/>
          <p:nvPr/>
        </p:nvPicPr>
        <p:blipFill>
          <a:blip r:embed="rId4">
            <a:alphaModFix amt="4000"/>
          </a:blip>
          <a:stretch/>
        </p:blipFill>
        <p:spPr>
          <a:xfrm>
            <a:off x="5013360" y="4332240"/>
            <a:ext cx="4587840" cy="3211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R-matrix Tutorial :  photoionisation of He-like (1s2s)</a:t>
            </a:r>
            <a:br/>
            <a:r>
              <a:rPr b="1" lang="en-US" sz="2800" spc="-1" strike="noStrike">
                <a:latin typeface="Arial"/>
              </a:rPr>
              <a:t>Fe state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799200" y="2652840"/>
            <a:ext cx="8116200" cy="5348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*  Codes and this particular example are available at: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</a:t>
            </a:r>
            <a:r>
              <a:rPr b="1" lang="en-US" sz="1800" spc="-1" strike="noStrike">
                <a:latin typeface="Arial"/>
                <a:hlinkClick r:id="rId1"/>
              </a:rPr>
              <a:t>http://connorb.freeshell.org/gasp/vienna2023/</a:t>
            </a:r>
            <a:r>
              <a:rPr b="1" lang="en-US" sz="1800" spc="-1" strike="noStrike">
                <a:latin typeface="Arial"/>
              </a:rPr>
              <a:t> (no password required)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* There are 3 downloads: Atomic structure, Rmatrix_inner, Rmatrix_outer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</a:t>
            </a:r>
            <a:r>
              <a:rPr b="1" lang="en-US" sz="1800" spc="-1" strike="noStrike">
                <a:latin typeface="Arial"/>
              </a:rPr>
              <a:t>Create 3 separate directories , ‘tar -xvof *.tar’ in each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* ‘go_compile’ (perhaps after chmod u+x) &amp; ‘go_run’ are scripts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</a:t>
            </a:r>
            <a:r>
              <a:rPr b="1" lang="en-US" sz="1800" spc="-1" strike="noStrike">
                <a:latin typeface="Arial"/>
              </a:rPr>
              <a:t>compile and run the codes in each section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*  Works with gfortran + openmpi (therefore free). Costs only your time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</a:t>
            </a:r>
            <a:r>
              <a:rPr b="1" lang="en-US" sz="1800" spc="-1" strike="noStrike">
                <a:latin typeface="Arial"/>
              </a:rPr>
              <a:t>and a little of your sanity. This problem will run in under 2 mins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</a:t>
            </a:r>
            <a:r>
              <a:rPr b="1" lang="en-US" sz="1800" spc="-1" strike="noStrike">
                <a:latin typeface="Arial"/>
              </a:rPr>
              <a:t>on an old laptop.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* You can run these at your own leisure, I will be showing only the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</a:t>
            </a:r>
            <a:r>
              <a:rPr b="1" lang="en-US" sz="1800" spc="-1" strike="noStrike">
                <a:latin typeface="Arial"/>
              </a:rPr>
              <a:t>results from this test case, we only have a 25 min time slot.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                                  </a:t>
            </a:r>
            <a:r>
              <a:rPr b="1" lang="en-US" sz="1800" spc="-1" strike="noStrike">
                <a:latin typeface="Arial"/>
              </a:rPr>
              <a:t>(show usage)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</p:txBody>
      </p:sp>
      <p:sp>
        <p:nvSpPr>
          <p:cNvPr id="113" name="TextShape 3"/>
          <p:cNvSpPr txBox="1"/>
          <p:nvPr/>
        </p:nvSpPr>
        <p:spPr>
          <a:xfrm>
            <a:off x="2057400" y="1967040"/>
            <a:ext cx="5382000" cy="318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Where can I get the codes used in this tutorial ?</a:t>
            </a:r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529560" y="1094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R-matrix Tutorial :  photoionisation of He-like (1s2s)</a:t>
            </a:r>
            <a:br/>
            <a:r>
              <a:rPr b="1" lang="en-US" sz="2800" spc="-1" strike="noStrike">
                <a:latin typeface="Arial"/>
              </a:rPr>
              <a:t>Fe state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799200" y="2652840"/>
            <a:ext cx="8116200" cy="4890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2161800" y="1281240"/>
            <a:ext cx="5382000" cy="318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How do I compile and run the codes  ?</a:t>
            </a:r>
            <a:endParaRPr b="1" lang="en-US" sz="1800" spc="-1" strike="noStrike">
              <a:latin typeface="Arial"/>
            </a:endParaRPr>
          </a:p>
        </p:txBody>
      </p:sp>
      <p:sp>
        <p:nvSpPr>
          <p:cNvPr id="117" name="TextShape 4"/>
          <p:cNvSpPr txBox="1"/>
          <p:nvPr/>
        </p:nvSpPr>
        <p:spPr>
          <a:xfrm>
            <a:off x="457200" y="1600200"/>
            <a:ext cx="8314200" cy="1461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Step  1:  Run the atomic structure to optimise the orbitals for the structure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</a:t>
            </a:r>
            <a:r>
              <a:rPr b="1" lang="en-US" sz="1800" spc="-1" strike="noStrike">
                <a:latin typeface="Arial"/>
              </a:rPr>
              <a:t>Of the residual ion (i.e. in this case He +)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</a:t>
            </a:r>
            <a:r>
              <a:rPr b="1" lang="en-US" sz="1800" spc="-1" strike="noStrike">
                <a:latin typeface="Arial"/>
              </a:rPr>
              <a:t>./go_compile, ./go_run  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</a:t>
            </a:r>
            <a:endParaRPr b="1" lang="en-US" sz="1800" spc="-1" strike="noStrike">
              <a:latin typeface="Arial"/>
            </a:endParaRPr>
          </a:p>
        </p:txBody>
      </p:sp>
      <p:pic>
        <p:nvPicPr>
          <p:cNvPr id="118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228600" y="2971800"/>
            <a:ext cx="6629400" cy="4502160"/>
          </a:xfrm>
          <a:prstGeom prst="rect">
            <a:avLst/>
          </a:prstGeom>
          <a:ln>
            <a:noFill/>
          </a:ln>
        </p:spPr>
      </p:pic>
      <p:sp>
        <p:nvSpPr>
          <p:cNvPr id="119" name="TextShape 5"/>
          <p:cNvSpPr txBox="1"/>
          <p:nvPr/>
        </p:nvSpPr>
        <p:spPr>
          <a:xfrm>
            <a:off x="7038360" y="3097080"/>
            <a:ext cx="3026160" cy="3062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6 non-relativistic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configurations 1s-3d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that will be converted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To relativistic orbitals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within GRASP0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Solves the Coulomb-Dirac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Hamiltonian by default.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Orbitals → TARGET.INP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529560" y="1094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2800" spc="-1" strike="noStrike">
                <a:latin typeface="Arial"/>
              </a:rPr>
              <a:t>R-matrix Tutorial :  photoionisation of He-like (1s2s)</a:t>
            </a:r>
            <a:br/>
            <a:r>
              <a:rPr b="1" lang="en-US" sz="2800" spc="-1" strike="noStrike">
                <a:latin typeface="Arial"/>
              </a:rPr>
              <a:t>Fe state</a:t>
            </a:r>
            <a:endParaRPr b="1" lang="en-US" sz="2800" spc="-1" strike="noStrike"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1600200"/>
            <a:ext cx="8893440" cy="1690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Step  2:  Run the R-matrix inner region, need a continuum basis, build an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</a:t>
            </a:r>
            <a:r>
              <a:rPr b="1" lang="en-US" sz="1800" spc="-1" strike="noStrike">
                <a:latin typeface="Arial"/>
              </a:rPr>
              <a:t>N and (N+1) eelectron Hamiltonian or partial wave. Diagonalize the N+1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</a:t>
            </a:r>
            <a:r>
              <a:rPr b="1" lang="en-US" sz="1800" spc="-1" strike="noStrike">
                <a:latin typeface="Arial"/>
              </a:rPr>
              <a:t>Hamiltonian to calculate the R-matrix on  the inner region boundary.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</a:t>
            </a:r>
            <a:r>
              <a:rPr b="1" lang="en-US" sz="1800" spc="-1" strike="noStrike">
                <a:latin typeface="Arial"/>
              </a:rPr>
              <a:t>./go_compile, ./go_run  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</a:t>
            </a:r>
            <a:endParaRPr b="1" lang="en-US" sz="1800" spc="-1" strike="noStrike">
              <a:latin typeface="Arial"/>
            </a:endParaRPr>
          </a:p>
        </p:txBody>
      </p:sp>
      <p:pic>
        <p:nvPicPr>
          <p:cNvPr id="122" name="" descr=""/>
          <p:cNvPicPr/>
          <p:nvPr/>
        </p:nvPicPr>
        <p:blipFill>
          <a:blip r:embed="rId1">
            <a:alphaModFix amt="4000"/>
          </a:blip>
          <a:stretch/>
        </p:blipFill>
        <p:spPr>
          <a:xfrm>
            <a:off x="228600" y="2939040"/>
            <a:ext cx="6209280" cy="3918960"/>
          </a:xfrm>
          <a:prstGeom prst="rect">
            <a:avLst/>
          </a:prstGeom>
          <a:ln>
            <a:noFill/>
          </a:ln>
        </p:spPr>
      </p:pic>
      <p:sp>
        <p:nvSpPr>
          <p:cNvPr id="123" name="TextShape 3"/>
          <p:cNvSpPr txBox="1"/>
          <p:nvPr/>
        </p:nvSpPr>
        <p:spPr>
          <a:xfrm>
            <a:off x="6834960" y="3200400"/>
            <a:ext cx="2998440" cy="1233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Looks remarkably similar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to the structure input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except for the listing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of dipole paired partial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waves  </a:t>
            </a:r>
            <a:endParaRPr b="1" lang="en-US" sz="1800" spc="-1" strike="noStrike">
              <a:latin typeface="Arial"/>
            </a:endParaRPr>
          </a:p>
        </p:txBody>
      </p:sp>
      <p:sp>
        <p:nvSpPr>
          <p:cNvPr id="124" name="TextShape 4"/>
          <p:cNvSpPr txBox="1"/>
          <p:nvPr/>
        </p:nvSpPr>
        <p:spPr>
          <a:xfrm>
            <a:off x="6796440" y="4800600"/>
            <a:ext cx="2632680" cy="2147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1800" spc="-1" strike="noStrike">
                <a:latin typeface="Arial"/>
              </a:rPr>
              <a:t>Calculates : J=1e-0o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          </a:t>
            </a:r>
            <a:r>
              <a:rPr b="1" lang="en-US" sz="1800" spc="-1" strike="noStrike">
                <a:latin typeface="Arial"/>
              </a:rPr>
              <a:t>1e-1o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          </a:t>
            </a:r>
            <a:r>
              <a:rPr b="1" lang="en-US" sz="1800" spc="-1" strike="noStrike">
                <a:latin typeface="Arial"/>
              </a:rPr>
              <a:t>1e-2p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                       </a:t>
            </a:r>
            <a:r>
              <a:rPr b="1" lang="en-US" sz="1800" spc="-1" strike="noStrike">
                <a:latin typeface="Arial"/>
              </a:rPr>
              <a:t>Dipoles 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(actually concurrently </a:t>
            </a:r>
            <a:endParaRPr b="1" lang="en-US" sz="1800" spc="-1" strike="noStrike">
              <a:latin typeface="Arial"/>
            </a:endParaRPr>
          </a:p>
          <a:p>
            <a:r>
              <a:rPr b="1" lang="en-US" sz="1800" spc="-1" strike="noStrike">
                <a:latin typeface="Arial"/>
              </a:rPr>
              <a:t>as this a parallel code)</a:t>
            </a:r>
            <a:endParaRPr b="1" lang="en-US" sz="1800" spc="-1" strike="noStrike">
              <a:latin typeface="Arial"/>
            </a:endParaRPr>
          </a:p>
          <a:p>
            <a:endParaRPr b="1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2009-10-14T07:40:30Z</dcterms:created>
  <dc:creator>Stuart Loch</dc:creator>
  <dc:description/>
  <dc:language>en-US</dc:language>
  <cp:lastModifiedBy/>
  <dcterms:modified xsi:type="dcterms:W3CDTF">2023-05-15T22:00:01Z</dcterms:modified>
  <cp:revision>85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